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6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35"/>
  </p:notesMasterIdLst>
  <p:handoutMasterIdLst>
    <p:handoutMasterId r:id="rId36"/>
  </p:handoutMasterIdLst>
  <p:sldIdLst>
    <p:sldId id="284" r:id="rId3"/>
    <p:sldId id="258" r:id="rId4"/>
    <p:sldId id="281" r:id="rId5"/>
    <p:sldId id="13944" r:id="rId6"/>
    <p:sldId id="260" r:id="rId7"/>
    <p:sldId id="257" r:id="rId8"/>
    <p:sldId id="259" r:id="rId9"/>
    <p:sldId id="261" r:id="rId10"/>
    <p:sldId id="263" r:id="rId11"/>
    <p:sldId id="265" r:id="rId12"/>
    <p:sldId id="266" r:id="rId13"/>
    <p:sldId id="267" r:id="rId14"/>
    <p:sldId id="268" r:id="rId15"/>
    <p:sldId id="285" r:id="rId16"/>
    <p:sldId id="297" r:id="rId17"/>
    <p:sldId id="299" r:id="rId18"/>
    <p:sldId id="300" r:id="rId19"/>
    <p:sldId id="298" r:id="rId20"/>
    <p:sldId id="286" r:id="rId21"/>
    <p:sldId id="275" r:id="rId22"/>
    <p:sldId id="13931" r:id="rId23"/>
    <p:sldId id="13932" r:id="rId24"/>
    <p:sldId id="13934" r:id="rId25"/>
    <p:sldId id="13937" r:id="rId26"/>
    <p:sldId id="13938" r:id="rId27"/>
    <p:sldId id="13928" r:id="rId28"/>
    <p:sldId id="13939" r:id="rId29"/>
    <p:sldId id="13940" r:id="rId30"/>
    <p:sldId id="13941" r:id="rId31"/>
    <p:sldId id="13942" r:id="rId32"/>
    <p:sldId id="13936" r:id="rId33"/>
    <p:sldId id="26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FCA34F"/>
    <a:srgbClr val="EA136A"/>
    <a:srgbClr val="F1427F"/>
    <a:srgbClr val="5AF6FA"/>
    <a:srgbClr val="FDC100"/>
    <a:srgbClr val="EB0029"/>
    <a:srgbClr val="814097"/>
    <a:srgbClr val="49C2C6"/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00"/>
    <p:restoredTop sz="94686"/>
  </p:normalViewPr>
  <p:slideViewPr>
    <p:cSldViewPr snapToGrid="0" snapToObjects="1">
      <p:cViewPr varScale="1">
        <p:scale>
          <a:sx n="109" d="100"/>
          <a:sy n="109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53303-F8DD-964A-AD84-D83E5C8E5E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Colors can be changed to whatever you need them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12713-D877-4CA5-8001-9C0A225F102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20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Digital Ads allow us to reach potential donors in new ways.</a:t>
            </a:r>
            <a:endParaRPr lang="en-US" sz="12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397C6-0A1B-4864-B0B1-7123126F653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Moderators/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3" y="1718865"/>
            <a:ext cx="8580146" cy="403801"/>
          </a:xfrm>
        </p:spPr>
        <p:txBody>
          <a:bodyPr anchor="b">
            <a:normAutofit/>
          </a:bodyPr>
          <a:lstStyle>
            <a:lvl1pPr algn="l">
              <a:defRPr sz="1400" b="0" spc="300">
                <a:solidFill>
                  <a:srgbClr val="49C2C6"/>
                </a:solidFill>
              </a:defRPr>
            </a:lvl1pPr>
          </a:lstStyle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2530" y="2150520"/>
            <a:ext cx="8590319" cy="99466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8881" y="3870582"/>
            <a:ext cx="10630006" cy="2742089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52E626C-AA33-6E4E-B1A0-054099228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461" y="3442315"/>
            <a:ext cx="10617417" cy="403801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400" b="0" kern="1200" spc="300" dirty="0">
                <a:solidFill>
                  <a:srgbClr val="49C2C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843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6" r:id="rId4"/>
    <p:sldLayoutId id="2147483677" r:id="rId5"/>
    <p:sldLayoutId id="2147483659" r:id="rId6"/>
    <p:sldLayoutId id="2147483650" r:id="rId7"/>
    <p:sldLayoutId id="2147483652" r:id="rId8"/>
    <p:sldLayoutId id="2147483653" r:id="rId9"/>
    <p:sldLayoutId id="2147483654" r:id="rId10"/>
    <p:sldLayoutId id="2147483657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jpe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12" Type="http://schemas.openxmlformats.org/officeDocument/2006/relationships/image" Target="../media/image4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Fundraising: Sustained Donor Momentum and Fundraising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410524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0CB92-2171-7A42-87BD-F5240304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23" y="1718865"/>
            <a:ext cx="8580146" cy="403801"/>
          </a:xfrm>
        </p:spPr>
        <p:txBody>
          <a:bodyPr/>
          <a:lstStyle/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36C5-2A1B-7E46-ACDE-22D1FFEA6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530" y="2150520"/>
            <a:ext cx="8590319" cy="994668"/>
          </a:xfrm>
        </p:spPr>
        <p:txBody>
          <a:bodyPr/>
          <a:lstStyle/>
          <a:p>
            <a:r>
              <a:rPr lang="en-US" dirty="0"/>
              <a:t>Tim Cavanaugh, Paciolan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495B-96D9-594F-BE44-91EF287DDF0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48881" y="3870582"/>
            <a:ext cx="10630006" cy="2742089"/>
          </a:xfrm>
        </p:spPr>
        <p:txBody>
          <a:bodyPr/>
          <a:lstStyle/>
          <a:p>
            <a:r>
              <a:rPr lang="en-US" dirty="0"/>
              <a:t>Jake Bajwa, Cincinnati Arts Association</a:t>
            </a:r>
          </a:p>
          <a:p>
            <a:r>
              <a:rPr lang="en-US" dirty="0"/>
              <a:t>Jennifer Berquist, University of Kansas</a:t>
            </a:r>
          </a:p>
          <a:p>
            <a:r>
              <a:rPr lang="en-US" dirty="0"/>
              <a:t>Matt Monroe, University of Maryland</a:t>
            </a:r>
          </a:p>
          <a:p>
            <a:r>
              <a:rPr lang="en-US" dirty="0"/>
              <a:t>Tyler Reichwein, Amplify - Learfield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6B5F44-9E92-DE47-83B7-582B8308F2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461" y="3442315"/>
            <a:ext cx="10617417" cy="403801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4547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D5B3F-8F1A-3343-9452-91ECF8A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endParaRPr lang="en-US" dirty="0"/>
          </a:p>
          <a:p>
            <a:r>
              <a:rPr lang="en-US" dirty="0"/>
              <a:t>Overview of Fundraising Landscape / Trends</a:t>
            </a:r>
          </a:p>
          <a:p>
            <a:endParaRPr lang="en-US" dirty="0"/>
          </a:p>
          <a:p>
            <a:r>
              <a:rPr lang="en-US" dirty="0"/>
              <a:t>Client Testimonials / Strategy Highlights</a:t>
            </a:r>
          </a:p>
          <a:p>
            <a:endParaRPr lang="en-US" dirty="0"/>
          </a:p>
          <a:p>
            <a:r>
              <a:rPr lang="en-US" dirty="0"/>
              <a:t>Follow Ups</a:t>
            </a:r>
          </a:p>
          <a:p>
            <a:endParaRPr lang="en-US" dirty="0"/>
          </a:p>
          <a:p>
            <a:r>
              <a:rPr lang="en-US" dirty="0"/>
              <a:t>Questions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5195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35" y="145657"/>
            <a:ext cx="9839106" cy="89093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Landscape / Trends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25929C-0AE3-4CEF-A7C6-5893B4D51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69" y="694838"/>
            <a:ext cx="4701947" cy="5852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EE0F54-EFE8-4CA1-A649-B433A25CD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561" y="694838"/>
            <a:ext cx="5070605" cy="576797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E17847F-44BB-4A5E-9ACB-DCA6AD9D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61" y="1585771"/>
            <a:ext cx="8559066" cy="372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25B9156-1BCA-4D5B-8196-D45F398F6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719" y="1096633"/>
            <a:ext cx="5955112" cy="435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8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927" y="1925031"/>
            <a:ext cx="6681891" cy="2476846"/>
          </a:xfrm>
        </p:spPr>
        <p:txBody>
          <a:bodyPr/>
          <a:lstStyle/>
          <a:p>
            <a:r>
              <a:rPr lang="en-US" dirty="0"/>
              <a:t>Jake Bajwa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3927" y="4428865"/>
            <a:ext cx="7133304" cy="1103601"/>
          </a:xfrm>
        </p:spPr>
        <p:txBody>
          <a:bodyPr/>
          <a:lstStyle/>
          <a:p>
            <a:r>
              <a:rPr lang="en-US" dirty="0"/>
              <a:t>Cincinnati Arts Association</a:t>
            </a:r>
          </a:p>
        </p:txBody>
      </p:sp>
      <p:pic>
        <p:nvPicPr>
          <p:cNvPr id="3" name="Picture Placeholder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33655F69-1BE5-42C9-9601-F3CD962445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5339" r="15339"/>
          <a:stretch>
            <a:fillRect/>
          </a:stretch>
        </p:blipFill>
        <p:spPr>
          <a:xfrm>
            <a:off x="559581" y="1925031"/>
            <a:ext cx="2500947" cy="3607435"/>
          </a:xfrm>
        </p:spPr>
      </p:pic>
    </p:spTree>
    <p:extLst>
      <p:ext uri="{BB962C8B-B14F-4D97-AF65-F5344CB8AC3E}">
        <p14:creationId xmlns:p14="http://schemas.microsoft.com/office/powerpoint/2010/main" val="311732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7835" y="1036590"/>
            <a:ext cx="9839106" cy="5380394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2019 Fundraising Programs &amp; Highlights:</a:t>
            </a:r>
          </a:p>
          <a:p>
            <a:r>
              <a:rPr lang="en-US" dirty="0"/>
              <a:t>Individual Giving up 17% over Yearly Goal </a:t>
            </a:r>
          </a:p>
          <a:p>
            <a:r>
              <a:rPr lang="en-US" dirty="0"/>
              <a:t>Corporate Giving was Highest in CAA History</a:t>
            </a:r>
          </a:p>
          <a:p>
            <a:r>
              <a:rPr lang="en-US" dirty="0"/>
              <a:t>Gala was 2</a:t>
            </a:r>
            <a:r>
              <a:rPr lang="en-US" baseline="30000" dirty="0"/>
              <a:t>nd</a:t>
            </a:r>
            <a:r>
              <a:rPr lang="en-US" dirty="0"/>
              <a:t> Most Successful in CAA History</a:t>
            </a:r>
          </a:p>
          <a:p>
            <a:r>
              <a:rPr lang="en-US" dirty="0"/>
              <a:t>Education Programming Reached over 100,000 Tri-State Students</a:t>
            </a:r>
          </a:p>
          <a:p>
            <a:r>
              <a:rPr lang="en-US" dirty="0"/>
              <a:t>675,000 Patrons Across 785 Events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35" y="145657"/>
            <a:ext cx="9839106" cy="89093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278672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502" y="890124"/>
            <a:ext cx="5566211" cy="5566211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20240" y="137161"/>
            <a:ext cx="9874389" cy="882436"/>
          </a:xfrm>
        </p:spPr>
        <p:txBody>
          <a:bodyPr/>
          <a:lstStyle/>
          <a:p>
            <a:pPr algn="ctr"/>
            <a:r>
              <a:rPr lang="en-US" dirty="0"/>
              <a:t>Such Good</a:t>
            </a:r>
          </a:p>
        </p:txBody>
      </p:sp>
    </p:spTree>
    <p:extLst>
      <p:ext uri="{BB962C8B-B14F-4D97-AF65-F5344CB8AC3E}">
        <p14:creationId xmlns:p14="http://schemas.microsoft.com/office/powerpoint/2010/main" val="380852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7835" y="952336"/>
            <a:ext cx="9839106" cy="546464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Next 12 Months:</a:t>
            </a:r>
          </a:p>
          <a:p>
            <a:r>
              <a:rPr lang="en-US" dirty="0"/>
              <a:t>Individual Giving Dropped 52%</a:t>
            </a:r>
          </a:p>
          <a:p>
            <a:r>
              <a:rPr lang="en-US" dirty="0"/>
              <a:t>Corporate Giving Dropped 40%</a:t>
            </a:r>
          </a:p>
          <a:p>
            <a:r>
              <a:rPr lang="en-US" dirty="0"/>
              <a:t>Canceled Gala for 2 Years</a:t>
            </a:r>
          </a:p>
          <a:p>
            <a:r>
              <a:rPr lang="en-US" dirty="0"/>
              <a:t>Education Programming Reach Dropped 50%</a:t>
            </a:r>
          </a:p>
          <a:p>
            <a:r>
              <a:rPr lang="en-US" dirty="0"/>
              <a:t>300+ Canceled Events Resulting in Millions of Lost Revenue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35" y="158912"/>
            <a:ext cx="9839106" cy="7934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4245954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9859754" cy="520406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Solutions:</a:t>
            </a:r>
          </a:p>
          <a:p>
            <a:r>
              <a:rPr lang="en-US" dirty="0"/>
              <a:t>Marketing Pivot: </a:t>
            </a:r>
          </a:p>
          <a:p>
            <a:pPr lvl="1"/>
            <a:r>
              <a:rPr lang="en-US" sz="2800" dirty="0"/>
              <a:t>Show announcements &amp; on-sales </a:t>
            </a:r>
            <a:r>
              <a:rPr lang="en-US" sz="2800" b="1" dirty="0"/>
              <a:t>TO</a:t>
            </a:r>
          </a:p>
          <a:p>
            <a:pPr lvl="1"/>
            <a:r>
              <a:rPr lang="en-US" sz="2800" dirty="0"/>
              <a:t>Highlighting community arts &amp; Raise the Curtain campaign</a:t>
            </a:r>
          </a:p>
          <a:p>
            <a:r>
              <a:rPr lang="en-US" dirty="0"/>
              <a:t>Education Programs: </a:t>
            </a:r>
          </a:p>
          <a:p>
            <a:pPr lvl="1"/>
            <a:r>
              <a:rPr lang="en-US" sz="2800" dirty="0"/>
              <a:t>Virtual programming implemented</a:t>
            </a:r>
          </a:p>
          <a:p>
            <a:r>
              <a:rPr lang="en-US" dirty="0"/>
              <a:t>Ticketing </a:t>
            </a:r>
          </a:p>
          <a:p>
            <a:pPr lvl="1"/>
            <a:r>
              <a:rPr lang="en-US" sz="2800" dirty="0"/>
              <a:t>Donation ask in place of refund ask</a:t>
            </a:r>
          </a:p>
          <a:p>
            <a:r>
              <a:rPr lang="en-US" dirty="0"/>
              <a:t>Increased donation asks and options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20241" y="137161"/>
            <a:ext cx="9416702" cy="714178"/>
          </a:xfrm>
        </p:spPr>
        <p:txBody>
          <a:bodyPr/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3137530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57" y="1623831"/>
            <a:ext cx="5502472" cy="343765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760262" y="1537486"/>
            <a:ext cx="4275108" cy="4968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Name-A-Seat Campaign Introduction: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Reengage &amp; Attract</a:t>
            </a:r>
          </a:p>
          <a:p>
            <a:pPr lvl="1"/>
            <a:r>
              <a:rPr lang="en-US" dirty="0"/>
              <a:t>Financial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Legacy</a:t>
            </a:r>
          </a:p>
          <a:p>
            <a:pPr lvl="1"/>
            <a:r>
              <a:rPr lang="en-US" dirty="0"/>
              <a:t>Raise the Curtain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58274" y="158990"/>
            <a:ext cx="9362484" cy="7442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42626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059168" y="1378296"/>
            <a:ext cx="5132831" cy="5316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Name-A-Seat Campaign Implementation:</a:t>
            </a:r>
          </a:p>
          <a:p>
            <a:r>
              <a:rPr lang="en-US" dirty="0"/>
              <a:t>Variable Pricing</a:t>
            </a:r>
          </a:p>
          <a:p>
            <a:pPr lvl="1"/>
            <a:r>
              <a:rPr lang="en-US" dirty="0"/>
              <a:t>$1000, $750, $500, $250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Online Seat Selection Option</a:t>
            </a:r>
          </a:p>
          <a:p>
            <a:pPr lvl="1"/>
            <a:r>
              <a:rPr lang="en-US" dirty="0"/>
              <a:t>Personalized Data Collection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$25,000 Goal for 25</a:t>
            </a:r>
            <a:r>
              <a:rPr lang="en-US" baseline="30000" dirty="0"/>
              <a:t>th</a:t>
            </a:r>
            <a:r>
              <a:rPr lang="en-US" dirty="0"/>
              <a:t> Anniversary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67" y="800227"/>
            <a:ext cx="4989512" cy="3779596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91885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64" y="3104676"/>
            <a:ext cx="5145171" cy="341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0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8119" y="1777596"/>
            <a:ext cx="4998229" cy="4032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Results:</a:t>
            </a:r>
          </a:p>
          <a:p>
            <a:r>
              <a:rPr lang="en-US" dirty="0"/>
              <a:t>Launched in Mid-November 2020</a:t>
            </a:r>
          </a:p>
          <a:p>
            <a:r>
              <a:rPr lang="en-US" dirty="0"/>
              <a:t>2 Weeks to Reach $25,000 Goal</a:t>
            </a:r>
          </a:p>
          <a:p>
            <a:r>
              <a:rPr lang="en-US" dirty="0"/>
              <a:t>Reached $100,000 by End of Fiscal Year</a:t>
            </a:r>
          </a:p>
          <a:p>
            <a:r>
              <a:rPr lang="en-US" dirty="0"/>
              <a:t>65% are New Donors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79" y="1765829"/>
            <a:ext cx="4989512" cy="332634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7218" y="178025"/>
            <a:ext cx="9579130" cy="87398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300036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920240" y="1054537"/>
            <a:ext cx="9429038" cy="4684112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Leverage Success &amp; Build Momentum:</a:t>
            </a:r>
          </a:p>
          <a:p>
            <a:r>
              <a:rPr lang="en-US" dirty="0"/>
              <a:t>Connect &amp; Engage Donors for Continued Support</a:t>
            </a:r>
          </a:p>
          <a:p>
            <a:pPr lvl="1"/>
            <a:r>
              <a:rPr lang="en-US" dirty="0"/>
              <a:t>Donor “Thank You” Events</a:t>
            </a:r>
          </a:p>
          <a:p>
            <a:pPr lvl="1"/>
            <a:r>
              <a:rPr lang="en-US" dirty="0"/>
              <a:t>Connect Corporate &amp; Individual Donors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New Fundraising Ideas &amp; Programs</a:t>
            </a:r>
          </a:p>
          <a:p>
            <a:pPr lvl="1"/>
            <a:r>
              <a:rPr lang="en-US" dirty="0"/>
              <a:t>Program Specific Donation Campaigns</a:t>
            </a:r>
          </a:p>
          <a:p>
            <a:pPr lvl="1"/>
            <a:r>
              <a:rPr lang="en-US" dirty="0"/>
              <a:t>Stage Floor Campaign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137161"/>
            <a:ext cx="9966959" cy="82579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Cincinnati Arts Association</a:t>
            </a:r>
          </a:p>
        </p:txBody>
      </p:sp>
    </p:spTree>
    <p:extLst>
      <p:ext uri="{BB962C8B-B14F-4D97-AF65-F5344CB8AC3E}">
        <p14:creationId xmlns:p14="http://schemas.microsoft.com/office/powerpoint/2010/main" val="371062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/>
              <a:t>Jennifer Berquist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University of Kansas</a:t>
            </a:r>
          </a:p>
          <a:p>
            <a:r>
              <a:rPr lang="en-US" dirty="0"/>
              <a:t>Williams Education Fund</a:t>
            </a:r>
          </a:p>
        </p:txBody>
      </p:sp>
      <p:pic>
        <p:nvPicPr>
          <p:cNvPr id="3" name="Picture Placeholder 2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6901DDA-4C0F-4B0A-BDBA-53CA166F08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278" r="22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741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003412"/>
            <a:ext cx="10505105" cy="570323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Building Donor Momentum:</a:t>
            </a:r>
          </a:p>
          <a:p>
            <a:r>
              <a:rPr lang="en-US" dirty="0"/>
              <a:t>Auto Renewal opportunity introduction</a:t>
            </a:r>
          </a:p>
          <a:p>
            <a:r>
              <a:rPr lang="en-US" dirty="0"/>
              <a:t>Implemented two new additional giving campaigns:</a:t>
            </a:r>
          </a:p>
          <a:p>
            <a:pPr lvl="1"/>
            <a:r>
              <a:rPr lang="en-US" sz="2800" dirty="0"/>
              <a:t>110% and Next Level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Unique Revenue Generating Strategies:</a:t>
            </a:r>
          </a:p>
          <a:p>
            <a:r>
              <a:rPr lang="en-US" dirty="0"/>
              <a:t>Making the ask for Credit Card Fee Coverage</a:t>
            </a:r>
          </a:p>
          <a:p>
            <a:r>
              <a:rPr lang="en-US" dirty="0"/>
              <a:t>Introduced Williams Fund 500 Campaign</a:t>
            </a:r>
          </a:p>
          <a:p>
            <a:pPr lvl="1"/>
            <a:r>
              <a:rPr lang="en-US" sz="2800" dirty="0"/>
              <a:t>500 New Donors for 500 Student-Athletes</a:t>
            </a:r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56684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Williams Education Fund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5527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E74EF4-21C2-40CA-9E4D-80B3816A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44" y="1613584"/>
            <a:ext cx="2956816" cy="4801016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EEC47204-BA05-41B0-B139-EA80CAE2A555}"/>
              </a:ext>
            </a:extLst>
          </p:cNvPr>
          <p:cNvSpPr txBox="1">
            <a:spLocks/>
          </p:cNvSpPr>
          <p:nvPr/>
        </p:nvSpPr>
        <p:spPr>
          <a:xfrm>
            <a:off x="1920240" y="137160"/>
            <a:ext cx="9874389" cy="5668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Williams Education Fund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0EFED4-8275-4E1E-B134-74A8FE412FFE}"/>
              </a:ext>
            </a:extLst>
          </p:cNvPr>
          <p:cNvSpPr/>
          <p:nvPr/>
        </p:nvSpPr>
        <p:spPr>
          <a:xfrm>
            <a:off x="1920240" y="2971800"/>
            <a:ext cx="4680585" cy="1457325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74D599-83A8-4866-9810-642ED6A09905}"/>
              </a:ext>
            </a:extLst>
          </p:cNvPr>
          <p:cNvSpPr/>
          <p:nvPr/>
        </p:nvSpPr>
        <p:spPr>
          <a:xfrm>
            <a:off x="1919159" y="5150953"/>
            <a:ext cx="4680585" cy="1457325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51D55-A583-4081-B2DF-5EE641DE67FF}"/>
              </a:ext>
            </a:extLst>
          </p:cNvPr>
          <p:cNvSpPr txBox="1"/>
          <p:nvPr/>
        </p:nvSpPr>
        <p:spPr>
          <a:xfrm>
            <a:off x="2798838" y="967253"/>
            <a:ext cx="2921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Credit Card Fee &amp; Auto Renew Opt-Ins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747A1-8820-4CBF-99E2-082E1C733DF6}"/>
              </a:ext>
            </a:extLst>
          </p:cNvPr>
          <p:cNvSpPr txBox="1"/>
          <p:nvPr/>
        </p:nvSpPr>
        <p:spPr>
          <a:xfrm>
            <a:off x="7250926" y="967253"/>
            <a:ext cx="3840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Auto Renew Customer  </a:t>
            </a:r>
          </a:p>
          <a:p>
            <a:pPr algn="ctr"/>
            <a:r>
              <a:rPr lang="en-US" b="1" dirty="0"/>
              <a:t>110% &amp; Next Level Opt-In Form</a:t>
            </a: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9D4E832-0EFE-4C35-9FE9-F1C5F3CE5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926" y="1610391"/>
            <a:ext cx="3840798" cy="499788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A6CF3E0-38C7-4E36-BDFB-45CDDED9D139}"/>
              </a:ext>
            </a:extLst>
          </p:cNvPr>
          <p:cNvSpPr/>
          <p:nvPr/>
        </p:nvSpPr>
        <p:spPr>
          <a:xfrm>
            <a:off x="7094592" y="4914901"/>
            <a:ext cx="4153466" cy="10668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5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1D9A1F6C-E792-4476-B5E5-28D94232F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401" y="1260961"/>
            <a:ext cx="2991625" cy="464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ED691DAC-51BD-47CE-9205-790ECE4CEA9E}"/>
              </a:ext>
            </a:extLst>
          </p:cNvPr>
          <p:cNvSpPr txBox="1">
            <a:spLocks/>
          </p:cNvSpPr>
          <p:nvPr/>
        </p:nvSpPr>
        <p:spPr>
          <a:xfrm>
            <a:off x="1920240" y="308510"/>
            <a:ext cx="9874389" cy="5668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Williams Education Fund</a:t>
            </a:r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72C50-D824-4ED3-9C30-35107E4DB2B6}"/>
              </a:ext>
            </a:extLst>
          </p:cNvPr>
          <p:cNvSpPr txBox="1"/>
          <p:nvPr/>
        </p:nvSpPr>
        <p:spPr>
          <a:xfrm>
            <a:off x="1683143" y="5907186"/>
            <a:ext cx="2921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Instagram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FF091-373C-4E9E-80EB-5CAED5CA7CBA}"/>
              </a:ext>
            </a:extLst>
          </p:cNvPr>
          <p:cNvSpPr txBox="1"/>
          <p:nvPr/>
        </p:nvSpPr>
        <p:spPr>
          <a:xfrm>
            <a:off x="4531540" y="5904691"/>
            <a:ext cx="2921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Facebook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B094851-6257-4BED-8404-DB6D00AEB2DD}"/>
              </a:ext>
            </a:extLst>
          </p:cNvPr>
          <p:cNvSpPr txBox="1">
            <a:spLocks/>
          </p:cNvSpPr>
          <p:nvPr/>
        </p:nvSpPr>
        <p:spPr>
          <a:xfrm>
            <a:off x="7859076" y="1493676"/>
            <a:ext cx="4173651" cy="40324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1" dirty="0"/>
              <a:t>Digital Advertising Utilization Results:</a:t>
            </a:r>
          </a:p>
          <a:p>
            <a:r>
              <a:rPr lang="en-US" dirty="0"/>
              <a:t>Launched early December</a:t>
            </a:r>
          </a:p>
          <a:p>
            <a:r>
              <a:rPr lang="en-US" dirty="0"/>
              <a:t>150k impressions</a:t>
            </a:r>
          </a:p>
          <a:p>
            <a:r>
              <a:rPr lang="en-US" dirty="0"/>
              <a:t>$27k+ revenue generated</a:t>
            </a:r>
          </a:p>
          <a:p>
            <a:r>
              <a:rPr lang="en-US" dirty="0"/>
              <a:t>$19:$1 ROAS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D5ADB07-8D81-C14B-B987-9FB146E88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142" y="1271847"/>
            <a:ext cx="2921225" cy="44418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90359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E33CB-34A4-B74A-BFDC-81FED561F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5153817" cy="520406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Results:</a:t>
            </a:r>
          </a:p>
          <a:p>
            <a:r>
              <a:rPr lang="en-US" dirty="0"/>
              <a:t>110% Campaign</a:t>
            </a:r>
          </a:p>
          <a:p>
            <a:pPr lvl="1"/>
            <a:r>
              <a:rPr lang="en-US" dirty="0"/>
              <a:t>$1.3 million+ revenue generated </a:t>
            </a:r>
          </a:p>
          <a:p>
            <a:pPr lvl="1"/>
            <a:r>
              <a:rPr lang="en-US" dirty="0"/>
              <a:t>676 account conversions</a:t>
            </a:r>
          </a:p>
          <a:p>
            <a:r>
              <a:rPr lang="en-US" dirty="0"/>
              <a:t>Next Level Campaign</a:t>
            </a:r>
          </a:p>
          <a:p>
            <a:pPr lvl="1"/>
            <a:r>
              <a:rPr lang="en-US" dirty="0"/>
              <a:t>$750k+ revenue generated</a:t>
            </a:r>
          </a:p>
          <a:p>
            <a:pPr lvl="1"/>
            <a:r>
              <a:rPr lang="en-US" dirty="0"/>
              <a:t>198 account conversions</a:t>
            </a:r>
          </a:p>
          <a:p>
            <a:r>
              <a:rPr lang="en-US" dirty="0"/>
              <a:t>Total revenue (to date):  </a:t>
            </a:r>
          </a:p>
          <a:p>
            <a:pPr lvl="1"/>
            <a:r>
              <a:rPr lang="en-US" dirty="0"/>
              <a:t>$2.1 million revenue generated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DAA7B-642D-2749-BA65-E9D3A82B1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Williams Fund 500 Campaign</a:t>
            </a:r>
          </a:p>
          <a:p>
            <a:pPr lvl="1"/>
            <a:r>
              <a:rPr lang="en-US" dirty="0"/>
              <a:t>Goal exceeded w/ 500+ new donors</a:t>
            </a:r>
          </a:p>
          <a:p>
            <a:pPr lvl="1"/>
            <a:r>
              <a:rPr lang="en-US" dirty="0"/>
              <a:t>$1.7 million generated to date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104635-53C7-594B-B6C1-95B05E9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Williams Education Fund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7250D8-1AAB-4F53-AC85-DC72D50EA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169" y="4155140"/>
            <a:ext cx="4106030" cy="22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97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/>
              <a:t>Matt Monroe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University of Maryland</a:t>
            </a:r>
          </a:p>
          <a:p>
            <a:r>
              <a:rPr lang="en-US" dirty="0"/>
              <a:t>Terrapin Club</a:t>
            </a:r>
          </a:p>
        </p:txBody>
      </p:sp>
      <p:pic>
        <p:nvPicPr>
          <p:cNvPr id="3" name="Picture Placeholder 2" descr="A person wearing glasses and a suit&#10;&#10;Description automatically generated with medium confidence">
            <a:extLst>
              <a:ext uri="{FF2B5EF4-FFF2-40B4-BE49-F238E27FC236}">
                <a16:creationId xmlns:a16="http://schemas.microsoft.com/office/drawing/2014/main" id="{EBD16F6A-F3D7-4078-9167-513EB5121E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6789" r="67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8951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1" y="1554480"/>
            <a:ext cx="5422392" cy="5152168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</a:rPr>
              <a:t>Creating New Benefits: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Terrapin Club+</a:t>
            </a:r>
            <a:endParaRPr lang="en-US" sz="3200" b="0" dirty="0">
              <a:effectLst/>
            </a:endParaRP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Streaming platform implementation </a:t>
            </a: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Initial offer: Five (5)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original shows built exclusively for members at Silver level and above ($135)</a:t>
            </a: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Created some unique content to drive new memberships and upgrades to the next giving level 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University of Maryland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3195F6D-B18C-4243-BF27-4530E0D77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71" y="1636459"/>
            <a:ext cx="5108529" cy="455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97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51E305-F230-4271-A3E9-F744F02CC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418" y="1965643"/>
            <a:ext cx="5667567" cy="392565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DCCCD20-1C4C-4761-9588-EBE7AD2E3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65" y="676201"/>
            <a:ext cx="4703674" cy="587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1" y="1554480"/>
            <a:ext cx="4251960" cy="5152168"/>
          </a:xfrm>
        </p:spPr>
        <p:txBody>
          <a:bodyPr>
            <a:normAutofit fontScale="92500"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</a:rPr>
              <a:t>Creating New Benefits: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Backstage Pass</a:t>
            </a:r>
            <a:endParaRPr lang="en-US" sz="3200" b="0" dirty="0">
              <a:effectLst/>
            </a:endParaRP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Implemented in August 2021 with seven (7) day selection period based on annual giving level &amp; rank</a:t>
            </a: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Various categories &amp; formats of experiences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1,200+ Experiences selected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Opportunity: 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Add more experiences &amp; drive donor level upgrades</a:t>
            </a:r>
            <a:endParaRPr lang="en-US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University of Maryland</a:t>
            </a:r>
          </a:p>
        </p:txBody>
      </p:sp>
    </p:spTree>
    <p:extLst>
      <p:ext uri="{BB962C8B-B14F-4D97-AF65-F5344CB8AC3E}">
        <p14:creationId xmlns:p14="http://schemas.microsoft.com/office/powerpoint/2010/main" val="76777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1" y="1554480"/>
            <a:ext cx="4541519" cy="4293870"/>
          </a:xfrm>
        </p:spPr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</a:rPr>
              <a:t>Using Milestones &amp; Assets: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Brenda Freese 500th victory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Women’s Basketball Coach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February of 2021 launch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US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onate $50 and receive a signed ball commemorating the achievement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University of Maryland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BB4A2C9-6D1C-4407-BBED-7AAA99B20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1" y="5340855"/>
            <a:ext cx="4933217" cy="124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91A2D00-1094-484C-9EED-E3CCE3160256}"/>
              </a:ext>
            </a:extLst>
          </p:cNvPr>
          <p:cNvSpPr txBox="1">
            <a:spLocks/>
          </p:cNvSpPr>
          <p:nvPr/>
        </p:nvSpPr>
        <p:spPr>
          <a:xfrm>
            <a:off x="6487698" y="1588579"/>
            <a:ext cx="5422392" cy="4507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75th Anniversary of the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Terrapin Club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May 2021 launch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6-month promotion to join at $75 and be upgraded to the Silver Level ($135)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Celebrated our history and donors longevity with social media and print features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312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EE19F-ED54-452A-BEC6-297DE2CA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2" y="1554480"/>
            <a:ext cx="4424288" cy="4293870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</a:rPr>
              <a:t>Using Milestones &amp; Assets: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Torrey Smith Suite Promotion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Maximize Football Alumni draw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Sense of urgency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“Enter to win” approach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E330B-E765-4D06-932D-F653D8B7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University of Maryland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709E2CA-4421-4D37-9399-927107B65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57" y="1006718"/>
            <a:ext cx="4016619" cy="535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641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866" y="1725740"/>
            <a:ext cx="6681891" cy="2476846"/>
          </a:xfrm>
        </p:spPr>
        <p:txBody>
          <a:bodyPr/>
          <a:lstStyle/>
          <a:p>
            <a:r>
              <a:rPr lang="en-US" dirty="0"/>
              <a:t>Tyler Reichwein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1866" y="4229574"/>
            <a:ext cx="7133304" cy="1103601"/>
          </a:xfrm>
        </p:spPr>
        <p:txBody>
          <a:bodyPr/>
          <a:lstStyle/>
          <a:p>
            <a:r>
              <a:rPr lang="en-US" dirty="0"/>
              <a:t>LEARFIELD Amplify</a:t>
            </a:r>
          </a:p>
        </p:txBody>
      </p:sp>
      <p:pic>
        <p:nvPicPr>
          <p:cNvPr id="3" name="Picture Placeholder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CE50857-1EED-4D02-B219-56E20C77B3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286" r="102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1404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09A044BC-4768-B444-88EB-E584C44EC841}"/>
              </a:ext>
            </a:extLst>
          </p:cNvPr>
          <p:cNvSpPr/>
          <p:nvPr/>
        </p:nvSpPr>
        <p:spPr>
          <a:xfrm>
            <a:off x="4724972" y="1714372"/>
            <a:ext cx="1435845" cy="1266526"/>
          </a:xfrm>
          <a:custGeom>
            <a:avLst/>
            <a:gdLst>
              <a:gd name="connsiteX0" fmla="*/ 5317 w 1637414"/>
              <a:gd name="connsiteY0" fmla="*/ 196702 h 1446028"/>
              <a:gd name="connsiteX1" fmla="*/ 818707 w 1637414"/>
              <a:gd name="connsiteY1" fmla="*/ 0 h 1446028"/>
              <a:gd name="connsiteX2" fmla="*/ 1637414 w 1637414"/>
              <a:gd name="connsiteY2" fmla="*/ 1068572 h 1446028"/>
              <a:gd name="connsiteX3" fmla="*/ 0 w 1637414"/>
              <a:gd name="connsiteY3" fmla="*/ 1446028 h 1446028"/>
              <a:gd name="connsiteX4" fmla="*/ 5317 w 1637414"/>
              <a:gd name="connsiteY4" fmla="*/ 196702 h 1446028"/>
              <a:gd name="connsiteX0" fmla="*/ 5317 w 1637414"/>
              <a:gd name="connsiteY0" fmla="*/ 21265 h 1270591"/>
              <a:gd name="connsiteX1" fmla="*/ 850605 w 1637414"/>
              <a:gd name="connsiteY1" fmla="*/ 0 h 1270591"/>
              <a:gd name="connsiteX2" fmla="*/ 1637414 w 1637414"/>
              <a:gd name="connsiteY2" fmla="*/ 893135 h 1270591"/>
              <a:gd name="connsiteX3" fmla="*/ 0 w 1637414"/>
              <a:gd name="connsiteY3" fmla="*/ 1270591 h 1270591"/>
              <a:gd name="connsiteX4" fmla="*/ 5317 w 1637414"/>
              <a:gd name="connsiteY4" fmla="*/ 21265 h 1270591"/>
              <a:gd name="connsiteX0" fmla="*/ 5317 w 1637414"/>
              <a:gd name="connsiteY0" fmla="*/ 186070 h 1435396"/>
              <a:gd name="connsiteX1" fmla="*/ 824023 w 1637414"/>
              <a:gd name="connsiteY1" fmla="*/ 0 h 1435396"/>
              <a:gd name="connsiteX2" fmla="*/ 1637414 w 1637414"/>
              <a:gd name="connsiteY2" fmla="*/ 1057940 h 1435396"/>
              <a:gd name="connsiteX3" fmla="*/ 0 w 1637414"/>
              <a:gd name="connsiteY3" fmla="*/ 1435396 h 1435396"/>
              <a:gd name="connsiteX4" fmla="*/ 5317 w 1637414"/>
              <a:gd name="connsiteY4" fmla="*/ 186070 h 1435396"/>
              <a:gd name="connsiteX0" fmla="*/ 148857 w 1637414"/>
              <a:gd name="connsiteY0" fmla="*/ 249865 h 1435396"/>
              <a:gd name="connsiteX1" fmla="*/ 824023 w 1637414"/>
              <a:gd name="connsiteY1" fmla="*/ 0 h 1435396"/>
              <a:gd name="connsiteX2" fmla="*/ 1637414 w 1637414"/>
              <a:gd name="connsiteY2" fmla="*/ 1057940 h 1435396"/>
              <a:gd name="connsiteX3" fmla="*/ 0 w 1637414"/>
              <a:gd name="connsiteY3" fmla="*/ 1435396 h 1435396"/>
              <a:gd name="connsiteX4" fmla="*/ 148857 w 1637414"/>
              <a:gd name="connsiteY4" fmla="*/ 249865 h 1435396"/>
              <a:gd name="connsiteX0" fmla="*/ 10634 w 1637414"/>
              <a:gd name="connsiteY0" fmla="*/ 191386 h 1435396"/>
              <a:gd name="connsiteX1" fmla="*/ 824023 w 1637414"/>
              <a:gd name="connsiteY1" fmla="*/ 0 h 1435396"/>
              <a:gd name="connsiteX2" fmla="*/ 1637414 w 1637414"/>
              <a:gd name="connsiteY2" fmla="*/ 1057940 h 1435396"/>
              <a:gd name="connsiteX3" fmla="*/ 0 w 1637414"/>
              <a:gd name="connsiteY3" fmla="*/ 1435396 h 1435396"/>
              <a:gd name="connsiteX4" fmla="*/ 10634 w 1637414"/>
              <a:gd name="connsiteY4" fmla="*/ 191386 h 1435396"/>
              <a:gd name="connsiteX0" fmla="*/ 45 w 1626825"/>
              <a:gd name="connsiteY0" fmla="*/ 191386 h 1382233"/>
              <a:gd name="connsiteX1" fmla="*/ 813434 w 1626825"/>
              <a:gd name="connsiteY1" fmla="*/ 0 h 1382233"/>
              <a:gd name="connsiteX2" fmla="*/ 1626825 w 1626825"/>
              <a:gd name="connsiteY2" fmla="*/ 1057940 h 1382233"/>
              <a:gd name="connsiteX3" fmla="*/ 47890 w 1626825"/>
              <a:gd name="connsiteY3" fmla="*/ 1382233 h 1382233"/>
              <a:gd name="connsiteX4" fmla="*/ 45 w 1626825"/>
              <a:gd name="connsiteY4" fmla="*/ 191386 h 1382233"/>
              <a:gd name="connsiteX0" fmla="*/ 511 w 1627291"/>
              <a:gd name="connsiteY0" fmla="*/ 191386 h 1435396"/>
              <a:gd name="connsiteX1" fmla="*/ 813900 w 1627291"/>
              <a:gd name="connsiteY1" fmla="*/ 0 h 1435396"/>
              <a:gd name="connsiteX2" fmla="*/ 1627291 w 1627291"/>
              <a:gd name="connsiteY2" fmla="*/ 1057940 h 1435396"/>
              <a:gd name="connsiteX3" fmla="*/ 510 w 1627291"/>
              <a:gd name="connsiteY3" fmla="*/ 1435396 h 1435396"/>
              <a:gd name="connsiteX4" fmla="*/ 511 w 1627291"/>
              <a:gd name="connsiteY4" fmla="*/ 191386 h 143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291" h="1435396">
                <a:moveTo>
                  <a:pt x="511" y="191386"/>
                </a:moveTo>
                <a:lnTo>
                  <a:pt x="813900" y="0"/>
                </a:lnTo>
                <a:lnTo>
                  <a:pt x="1627291" y="1057940"/>
                </a:lnTo>
                <a:lnTo>
                  <a:pt x="510" y="1435396"/>
                </a:lnTo>
                <a:cubicBezTo>
                  <a:pt x="2282" y="1018954"/>
                  <a:pt x="-1261" y="607828"/>
                  <a:pt x="511" y="191386"/>
                </a:cubicBezTo>
                <a:close/>
              </a:path>
            </a:pathLst>
          </a:custGeom>
          <a:solidFill>
            <a:srgbClr val="9F5B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93AC442-56FD-444B-BF6B-258F985643C9}"/>
              </a:ext>
            </a:extLst>
          </p:cNvPr>
          <p:cNvSpPr/>
          <p:nvPr/>
        </p:nvSpPr>
        <p:spPr>
          <a:xfrm>
            <a:off x="3277022" y="1695611"/>
            <a:ext cx="1459429" cy="1291437"/>
          </a:xfrm>
          <a:custGeom>
            <a:avLst/>
            <a:gdLst>
              <a:gd name="connsiteX0" fmla="*/ 818707 w 1642730"/>
              <a:gd name="connsiteY0" fmla="*/ 0 h 1456661"/>
              <a:gd name="connsiteX1" fmla="*/ 1642730 w 1642730"/>
              <a:gd name="connsiteY1" fmla="*/ 207335 h 1456661"/>
              <a:gd name="connsiteX2" fmla="*/ 1637414 w 1642730"/>
              <a:gd name="connsiteY2" fmla="*/ 1456661 h 1456661"/>
              <a:gd name="connsiteX3" fmla="*/ 0 w 1642730"/>
              <a:gd name="connsiteY3" fmla="*/ 1036675 h 1456661"/>
              <a:gd name="connsiteX4" fmla="*/ 818707 w 1642730"/>
              <a:gd name="connsiteY4" fmla="*/ 0 h 1456661"/>
              <a:gd name="connsiteX0" fmla="*/ 818707 w 1648047"/>
              <a:gd name="connsiteY0" fmla="*/ 0 h 1472610"/>
              <a:gd name="connsiteX1" fmla="*/ 1642730 w 1648047"/>
              <a:gd name="connsiteY1" fmla="*/ 207335 h 1472610"/>
              <a:gd name="connsiteX2" fmla="*/ 1648047 w 1648047"/>
              <a:gd name="connsiteY2" fmla="*/ 1472610 h 1472610"/>
              <a:gd name="connsiteX3" fmla="*/ 0 w 1648047"/>
              <a:gd name="connsiteY3" fmla="*/ 1036675 h 1472610"/>
              <a:gd name="connsiteX4" fmla="*/ 818707 w 1648047"/>
              <a:gd name="connsiteY4" fmla="*/ 0 h 1472610"/>
              <a:gd name="connsiteX0" fmla="*/ 818707 w 1652281"/>
              <a:gd name="connsiteY0" fmla="*/ 0 h 1349844"/>
              <a:gd name="connsiteX1" fmla="*/ 1642730 w 1652281"/>
              <a:gd name="connsiteY1" fmla="*/ 207335 h 1349844"/>
              <a:gd name="connsiteX2" fmla="*/ 1652281 w 1652281"/>
              <a:gd name="connsiteY2" fmla="*/ 1349844 h 1349844"/>
              <a:gd name="connsiteX3" fmla="*/ 0 w 1652281"/>
              <a:gd name="connsiteY3" fmla="*/ 1036675 h 1349844"/>
              <a:gd name="connsiteX4" fmla="*/ 818707 w 1652281"/>
              <a:gd name="connsiteY4" fmla="*/ 0 h 1349844"/>
              <a:gd name="connsiteX0" fmla="*/ 818707 w 1643814"/>
              <a:gd name="connsiteY0" fmla="*/ 0 h 1455678"/>
              <a:gd name="connsiteX1" fmla="*/ 1642730 w 1643814"/>
              <a:gd name="connsiteY1" fmla="*/ 207335 h 1455678"/>
              <a:gd name="connsiteX2" fmla="*/ 1643814 w 1643814"/>
              <a:gd name="connsiteY2" fmla="*/ 1455678 h 1455678"/>
              <a:gd name="connsiteX3" fmla="*/ 0 w 1643814"/>
              <a:gd name="connsiteY3" fmla="*/ 1036675 h 1455678"/>
              <a:gd name="connsiteX4" fmla="*/ 818707 w 1643814"/>
              <a:gd name="connsiteY4" fmla="*/ 0 h 1455678"/>
              <a:gd name="connsiteX0" fmla="*/ 741370 w 1566477"/>
              <a:gd name="connsiteY0" fmla="*/ 0 h 1455678"/>
              <a:gd name="connsiteX1" fmla="*/ 1565393 w 1566477"/>
              <a:gd name="connsiteY1" fmla="*/ 207335 h 1455678"/>
              <a:gd name="connsiteX2" fmla="*/ 1566477 w 1566477"/>
              <a:gd name="connsiteY2" fmla="*/ 1455678 h 1455678"/>
              <a:gd name="connsiteX3" fmla="*/ 0 w 1566477"/>
              <a:gd name="connsiteY3" fmla="*/ 1073069 h 1455678"/>
              <a:gd name="connsiteX4" fmla="*/ 741370 w 1566477"/>
              <a:gd name="connsiteY4" fmla="*/ 0 h 1455678"/>
              <a:gd name="connsiteX0" fmla="*/ 805059 w 1630166"/>
              <a:gd name="connsiteY0" fmla="*/ 0 h 1455678"/>
              <a:gd name="connsiteX1" fmla="*/ 1629082 w 1630166"/>
              <a:gd name="connsiteY1" fmla="*/ 207335 h 1455678"/>
              <a:gd name="connsiteX2" fmla="*/ 1630166 w 1630166"/>
              <a:gd name="connsiteY2" fmla="*/ 1455678 h 1455678"/>
              <a:gd name="connsiteX3" fmla="*/ 0 w 1630166"/>
              <a:gd name="connsiteY3" fmla="*/ 1073069 h 1455678"/>
              <a:gd name="connsiteX4" fmla="*/ 805059 w 1630166"/>
              <a:gd name="connsiteY4" fmla="*/ 0 h 1455678"/>
              <a:gd name="connsiteX0" fmla="*/ 805059 w 1630166"/>
              <a:gd name="connsiteY0" fmla="*/ 0 h 1455678"/>
              <a:gd name="connsiteX1" fmla="*/ 1629082 w 1630166"/>
              <a:gd name="connsiteY1" fmla="*/ 207335 h 1455678"/>
              <a:gd name="connsiteX2" fmla="*/ 1630166 w 1630166"/>
              <a:gd name="connsiteY2" fmla="*/ 1455678 h 1455678"/>
              <a:gd name="connsiteX3" fmla="*/ 0 w 1630166"/>
              <a:gd name="connsiteY3" fmla="*/ 1080785 h 1455678"/>
              <a:gd name="connsiteX4" fmla="*/ 805059 w 1630166"/>
              <a:gd name="connsiteY4" fmla="*/ 0 h 1455678"/>
              <a:gd name="connsiteX0" fmla="*/ 805059 w 1637007"/>
              <a:gd name="connsiteY0" fmla="*/ 0 h 1455678"/>
              <a:gd name="connsiteX1" fmla="*/ 1636799 w 1637007"/>
              <a:gd name="connsiteY1" fmla="*/ 238201 h 1455678"/>
              <a:gd name="connsiteX2" fmla="*/ 1630166 w 1637007"/>
              <a:gd name="connsiteY2" fmla="*/ 1455678 h 1455678"/>
              <a:gd name="connsiteX3" fmla="*/ 0 w 1637007"/>
              <a:gd name="connsiteY3" fmla="*/ 1080785 h 1455678"/>
              <a:gd name="connsiteX4" fmla="*/ 805059 w 1637007"/>
              <a:gd name="connsiteY4" fmla="*/ 0 h 1455678"/>
              <a:gd name="connsiteX0" fmla="*/ 805059 w 1630166"/>
              <a:gd name="connsiteY0" fmla="*/ 0 h 1455678"/>
              <a:gd name="connsiteX1" fmla="*/ 1629082 w 1630166"/>
              <a:gd name="connsiteY1" fmla="*/ 222768 h 1455678"/>
              <a:gd name="connsiteX2" fmla="*/ 1630166 w 1630166"/>
              <a:gd name="connsiteY2" fmla="*/ 1455678 h 1455678"/>
              <a:gd name="connsiteX3" fmla="*/ 0 w 1630166"/>
              <a:gd name="connsiteY3" fmla="*/ 1080785 h 1455678"/>
              <a:gd name="connsiteX4" fmla="*/ 805059 w 1630166"/>
              <a:gd name="connsiteY4" fmla="*/ 0 h 1455678"/>
              <a:gd name="connsiteX0" fmla="*/ 805059 w 1633256"/>
              <a:gd name="connsiteY0" fmla="*/ 0 h 1455678"/>
              <a:gd name="connsiteX1" fmla="*/ 1632940 w 1633256"/>
              <a:gd name="connsiteY1" fmla="*/ 215051 h 1455678"/>
              <a:gd name="connsiteX2" fmla="*/ 1630166 w 1633256"/>
              <a:gd name="connsiteY2" fmla="*/ 1455678 h 1455678"/>
              <a:gd name="connsiteX3" fmla="*/ 0 w 1633256"/>
              <a:gd name="connsiteY3" fmla="*/ 1080785 h 1455678"/>
              <a:gd name="connsiteX4" fmla="*/ 805059 w 1633256"/>
              <a:gd name="connsiteY4" fmla="*/ 0 h 1455678"/>
              <a:gd name="connsiteX0" fmla="*/ 805059 w 1642093"/>
              <a:gd name="connsiteY0" fmla="*/ 0 h 1463629"/>
              <a:gd name="connsiteX1" fmla="*/ 1632940 w 1642093"/>
              <a:gd name="connsiteY1" fmla="*/ 215051 h 1463629"/>
              <a:gd name="connsiteX2" fmla="*/ 1642093 w 1642093"/>
              <a:gd name="connsiteY2" fmla="*/ 1463629 h 1463629"/>
              <a:gd name="connsiteX3" fmla="*/ 0 w 1642093"/>
              <a:gd name="connsiteY3" fmla="*/ 1080785 h 1463629"/>
              <a:gd name="connsiteX4" fmla="*/ 805059 w 1642093"/>
              <a:gd name="connsiteY4" fmla="*/ 0 h 1463629"/>
              <a:gd name="connsiteX0" fmla="*/ 816986 w 1654020"/>
              <a:gd name="connsiteY0" fmla="*/ 0 h 1463629"/>
              <a:gd name="connsiteX1" fmla="*/ 1644867 w 1654020"/>
              <a:gd name="connsiteY1" fmla="*/ 215051 h 1463629"/>
              <a:gd name="connsiteX2" fmla="*/ 1654020 w 1654020"/>
              <a:gd name="connsiteY2" fmla="*/ 1463629 h 1463629"/>
              <a:gd name="connsiteX3" fmla="*/ 0 w 1654020"/>
              <a:gd name="connsiteY3" fmla="*/ 1088736 h 1463629"/>
              <a:gd name="connsiteX4" fmla="*/ 816986 w 1654020"/>
              <a:gd name="connsiteY4" fmla="*/ 0 h 146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20" h="1463629">
                <a:moveTo>
                  <a:pt x="816986" y="0"/>
                </a:moveTo>
                <a:lnTo>
                  <a:pt x="1644867" y="215051"/>
                </a:lnTo>
                <a:cubicBezTo>
                  <a:pt x="1646639" y="636809"/>
                  <a:pt x="1652248" y="1041871"/>
                  <a:pt x="1654020" y="1463629"/>
                </a:cubicBezTo>
                <a:lnTo>
                  <a:pt x="0" y="1088736"/>
                </a:lnTo>
                <a:lnTo>
                  <a:pt x="816986" y="0"/>
                </a:lnTo>
                <a:close/>
              </a:path>
            </a:pathLst>
          </a:custGeom>
          <a:solidFill>
            <a:srgbClr val="9F5B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E1125E34-8522-DC4C-8B33-BA8EEF469D2C}"/>
              </a:ext>
            </a:extLst>
          </p:cNvPr>
          <p:cNvSpPr/>
          <p:nvPr/>
        </p:nvSpPr>
        <p:spPr>
          <a:xfrm>
            <a:off x="2988819" y="3149678"/>
            <a:ext cx="2120135" cy="1423860"/>
          </a:xfrm>
          <a:custGeom>
            <a:avLst/>
            <a:gdLst>
              <a:gd name="connsiteX0" fmla="*/ 805218 w 2465696"/>
              <a:gd name="connsiteY0" fmla="*/ 0 h 1605886"/>
              <a:gd name="connsiteX1" fmla="*/ 2465696 w 2465696"/>
              <a:gd name="connsiteY1" fmla="*/ 386686 h 1605886"/>
              <a:gd name="connsiteX2" fmla="*/ 2447499 w 2465696"/>
              <a:gd name="connsiteY2" fmla="*/ 1605886 h 1605886"/>
              <a:gd name="connsiteX3" fmla="*/ 0 w 2465696"/>
              <a:gd name="connsiteY3" fmla="*/ 1028131 h 1605886"/>
              <a:gd name="connsiteX4" fmla="*/ 805218 w 2465696"/>
              <a:gd name="connsiteY4" fmla="*/ 0 h 1605886"/>
              <a:gd name="connsiteX0" fmla="*/ 805218 w 2465696"/>
              <a:gd name="connsiteY0" fmla="*/ 0 h 1487605"/>
              <a:gd name="connsiteX1" fmla="*/ 2465696 w 2465696"/>
              <a:gd name="connsiteY1" fmla="*/ 386686 h 1487605"/>
              <a:gd name="connsiteX2" fmla="*/ 2361063 w 2465696"/>
              <a:gd name="connsiteY2" fmla="*/ 1487605 h 1487605"/>
              <a:gd name="connsiteX3" fmla="*/ 0 w 2465696"/>
              <a:gd name="connsiteY3" fmla="*/ 1028131 h 1487605"/>
              <a:gd name="connsiteX4" fmla="*/ 805218 w 2465696"/>
              <a:gd name="connsiteY4" fmla="*/ 0 h 1487605"/>
              <a:gd name="connsiteX0" fmla="*/ 805218 w 2465696"/>
              <a:gd name="connsiteY0" fmla="*/ 0 h 1596787"/>
              <a:gd name="connsiteX1" fmla="*/ 2465696 w 2465696"/>
              <a:gd name="connsiteY1" fmla="*/ 386686 h 1596787"/>
              <a:gd name="connsiteX2" fmla="*/ 2433851 w 2465696"/>
              <a:gd name="connsiteY2" fmla="*/ 1596787 h 1596787"/>
              <a:gd name="connsiteX3" fmla="*/ 0 w 2465696"/>
              <a:gd name="connsiteY3" fmla="*/ 1028131 h 1596787"/>
              <a:gd name="connsiteX4" fmla="*/ 805218 w 2465696"/>
              <a:gd name="connsiteY4" fmla="*/ 0 h 1596787"/>
              <a:gd name="connsiteX0" fmla="*/ 805218 w 2433851"/>
              <a:gd name="connsiteY0" fmla="*/ 0 h 1596787"/>
              <a:gd name="connsiteX1" fmla="*/ 2365613 w 2433851"/>
              <a:gd name="connsiteY1" fmla="*/ 395784 h 1596787"/>
              <a:gd name="connsiteX2" fmla="*/ 2433851 w 2433851"/>
              <a:gd name="connsiteY2" fmla="*/ 1596787 h 1596787"/>
              <a:gd name="connsiteX3" fmla="*/ 0 w 2433851"/>
              <a:gd name="connsiteY3" fmla="*/ 1028131 h 1596787"/>
              <a:gd name="connsiteX4" fmla="*/ 805218 w 2433851"/>
              <a:gd name="connsiteY4" fmla="*/ 0 h 1596787"/>
              <a:gd name="connsiteX0" fmla="*/ 805218 w 2438401"/>
              <a:gd name="connsiteY0" fmla="*/ 0 h 1596787"/>
              <a:gd name="connsiteX1" fmla="*/ 2438401 w 2438401"/>
              <a:gd name="connsiteY1" fmla="*/ 377587 h 1596787"/>
              <a:gd name="connsiteX2" fmla="*/ 2433851 w 2438401"/>
              <a:gd name="connsiteY2" fmla="*/ 1596787 h 1596787"/>
              <a:gd name="connsiteX3" fmla="*/ 0 w 2438401"/>
              <a:gd name="connsiteY3" fmla="*/ 1028131 h 1596787"/>
              <a:gd name="connsiteX4" fmla="*/ 805218 w 2438401"/>
              <a:gd name="connsiteY4" fmla="*/ 0 h 1596787"/>
              <a:gd name="connsiteX0" fmla="*/ 816793 w 2449976"/>
              <a:gd name="connsiteY0" fmla="*/ 0 h 1596787"/>
              <a:gd name="connsiteX1" fmla="*/ 2449976 w 2449976"/>
              <a:gd name="connsiteY1" fmla="*/ 377587 h 1596787"/>
              <a:gd name="connsiteX2" fmla="*/ 2445426 w 2449976"/>
              <a:gd name="connsiteY2" fmla="*/ 1596787 h 1596787"/>
              <a:gd name="connsiteX3" fmla="*/ 0 w 2449976"/>
              <a:gd name="connsiteY3" fmla="*/ 1039706 h 1596787"/>
              <a:gd name="connsiteX4" fmla="*/ 816793 w 2449976"/>
              <a:gd name="connsiteY4" fmla="*/ 0 h 1596787"/>
              <a:gd name="connsiteX0" fmla="*/ 805218 w 2449976"/>
              <a:gd name="connsiteY0" fmla="*/ 0 h 1600645"/>
              <a:gd name="connsiteX1" fmla="*/ 2449976 w 2449976"/>
              <a:gd name="connsiteY1" fmla="*/ 381445 h 1600645"/>
              <a:gd name="connsiteX2" fmla="*/ 2445426 w 2449976"/>
              <a:gd name="connsiteY2" fmla="*/ 1600645 h 1600645"/>
              <a:gd name="connsiteX3" fmla="*/ 0 w 2449976"/>
              <a:gd name="connsiteY3" fmla="*/ 1043564 h 1600645"/>
              <a:gd name="connsiteX4" fmla="*/ 805218 w 2449976"/>
              <a:gd name="connsiteY4" fmla="*/ 0 h 1600645"/>
              <a:gd name="connsiteX0" fmla="*/ 805218 w 2458626"/>
              <a:gd name="connsiteY0" fmla="*/ 0 h 1626771"/>
              <a:gd name="connsiteX1" fmla="*/ 2449976 w 2458626"/>
              <a:gd name="connsiteY1" fmla="*/ 381445 h 1626771"/>
              <a:gd name="connsiteX2" fmla="*/ 2458489 w 2458626"/>
              <a:gd name="connsiteY2" fmla="*/ 1626771 h 1626771"/>
              <a:gd name="connsiteX3" fmla="*/ 0 w 2458626"/>
              <a:gd name="connsiteY3" fmla="*/ 1043564 h 1626771"/>
              <a:gd name="connsiteX4" fmla="*/ 805218 w 2458626"/>
              <a:gd name="connsiteY4" fmla="*/ 0 h 1626771"/>
              <a:gd name="connsiteX0" fmla="*/ 805218 w 2458626"/>
              <a:gd name="connsiteY0" fmla="*/ 0 h 1594114"/>
              <a:gd name="connsiteX1" fmla="*/ 2449976 w 2458626"/>
              <a:gd name="connsiteY1" fmla="*/ 381445 h 1594114"/>
              <a:gd name="connsiteX2" fmla="*/ 2458489 w 2458626"/>
              <a:gd name="connsiteY2" fmla="*/ 1594114 h 1594114"/>
              <a:gd name="connsiteX3" fmla="*/ 0 w 2458626"/>
              <a:gd name="connsiteY3" fmla="*/ 1043564 h 1594114"/>
              <a:gd name="connsiteX4" fmla="*/ 805218 w 2458626"/>
              <a:gd name="connsiteY4" fmla="*/ 0 h 1594114"/>
              <a:gd name="connsiteX0" fmla="*/ 805218 w 2452247"/>
              <a:gd name="connsiteY0" fmla="*/ 0 h 1613708"/>
              <a:gd name="connsiteX1" fmla="*/ 2449976 w 2452247"/>
              <a:gd name="connsiteY1" fmla="*/ 381445 h 1613708"/>
              <a:gd name="connsiteX2" fmla="*/ 2451958 w 2452247"/>
              <a:gd name="connsiteY2" fmla="*/ 1613708 h 1613708"/>
              <a:gd name="connsiteX3" fmla="*/ 0 w 2452247"/>
              <a:gd name="connsiteY3" fmla="*/ 1043564 h 1613708"/>
              <a:gd name="connsiteX4" fmla="*/ 805218 w 2452247"/>
              <a:gd name="connsiteY4" fmla="*/ 0 h 1613708"/>
              <a:gd name="connsiteX0" fmla="*/ 755791 w 2402820"/>
              <a:gd name="connsiteY0" fmla="*/ 0 h 1613708"/>
              <a:gd name="connsiteX1" fmla="*/ 2400549 w 2402820"/>
              <a:gd name="connsiteY1" fmla="*/ 381445 h 1613708"/>
              <a:gd name="connsiteX2" fmla="*/ 2402531 w 2402820"/>
              <a:gd name="connsiteY2" fmla="*/ 1613708 h 1613708"/>
              <a:gd name="connsiteX3" fmla="*/ 0 w 2402820"/>
              <a:gd name="connsiteY3" fmla="*/ 1068278 h 1613708"/>
              <a:gd name="connsiteX4" fmla="*/ 755791 w 2402820"/>
              <a:gd name="connsiteY4" fmla="*/ 0 h 16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2820" h="1613708">
                <a:moveTo>
                  <a:pt x="755791" y="0"/>
                </a:moveTo>
                <a:lnTo>
                  <a:pt x="2400549" y="381445"/>
                </a:lnTo>
                <a:cubicBezTo>
                  <a:pt x="2399032" y="787845"/>
                  <a:pt x="2404048" y="1207308"/>
                  <a:pt x="2402531" y="1613708"/>
                </a:cubicBezTo>
                <a:lnTo>
                  <a:pt x="0" y="1068278"/>
                </a:lnTo>
                <a:lnTo>
                  <a:pt x="75579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E30358E3-5713-5F4B-AFB1-0D6E07205A07}"/>
              </a:ext>
            </a:extLst>
          </p:cNvPr>
          <p:cNvSpPr/>
          <p:nvPr/>
        </p:nvSpPr>
        <p:spPr>
          <a:xfrm>
            <a:off x="5087870" y="3156294"/>
            <a:ext cx="2135829" cy="1426166"/>
          </a:xfrm>
          <a:custGeom>
            <a:avLst/>
            <a:gdLst>
              <a:gd name="connsiteX0" fmla="*/ 9099 w 2447499"/>
              <a:gd name="connsiteY0" fmla="*/ 382137 h 1592239"/>
              <a:gd name="connsiteX1" fmla="*/ 1642281 w 2447499"/>
              <a:gd name="connsiteY1" fmla="*/ 0 h 1592239"/>
              <a:gd name="connsiteX2" fmla="*/ 2447499 w 2447499"/>
              <a:gd name="connsiteY2" fmla="*/ 1028131 h 1592239"/>
              <a:gd name="connsiteX3" fmla="*/ 0 w 2447499"/>
              <a:gd name="connsiteY3" fmla="*/ 1592239 h 1592239"/>
              <a:gd name="connsiteX4" fmla="*/ 9099 w 2447499"/>
              <a:gd name="connsiteY4" fmla="*/ 382137 h 1592239"/>
              <a:gd name="connsiteX0" fmla="*/ 9099 w 2447499"/>
              <a:gd name="connsiteY0" fmla="*/ 232011 h 1442113"/>
              <a:gd name="connsiteX1" fmla="*/ 1628634 w 2447499"/>
              <a:gd name="connsiteY1" fmla="*/ 0 h 1442113"/>
              <a:gd name="connsiteX2" fmla="*/ 2447499 w 2447499"/>
              <a:gd name="connsiteY2" fmla="*/ 878005 h 1442113"/>
              <a:gd name="connsiteX3" fmla="*/ 0 w 2447499"/>
              <a:gd name="connsiteY3" fmla="*/ 1442113 h 1442113"/>
              <a:gd name="connsiteX4" fmla="*/ 9099 w 2447499"/>
              <a:gd name="connsiteY4" fmla="*/ 232011 h 1442113"/>
              <a:gd name="connsiteX0" fmla="*/ 9099 w 2447499"/>
              <a:gd name="connsiteY0" fmla="*/ 373038 h 1583140"/>
              <a:gd name="connsiteX1" fmla="*/ 1628634 w 2447499"/>
              <a:gd name="connsiteY1" fmla="*/ 0 h 1583140"/>
              <a:gd name="connsiteX2" fmla="*/ 2447499 w 2447499"/>
              <a:gd name="connsiteY2" fmla="*/ 1019032 h 1583140"/>
              <a:gd name="connsiteX3" fmla="*/ 0 w 2447499"/>
              <a:gd name="connsiteY3" fmla="*/ 1583140 h 1583140"/>
              <a:gd name="connsiteX4" fmla="*/ 9099 w 2447499"/>
              <a:gd name="connsiteY4" fmla="*/ 373038 h 1583140"/>
              <a:gd name="connsiteX0" fmla="*/ 9099 w 2397457"/>
              <a:gd name="connsiteY0" fmla="*/ 373038 h 1583140"/>
              <a:gd name="connsiteX1" fmla="*/ 1628634 w 2397457"/>
              <a:gd name="connsiteY1" fmla="*/ 0 h 1583140"/>
              <a:gd name="connsiteX2" fmla="*/ 2397457 w 2397457"/>
              <a:gd name="connsiteY2" fmla="*/ 1119115 h 1583140"/>
              <a:gd name="connsiteX3" fmla="*/ 0 w 2397457"/>
              <a:gd name="connsiteY3" fmla="*/ 1583140 h 1583140"/>
              <a:gd name="connsiteX4" fmla="*/ 9099 w 2397457"/>
              <a:gd name="connsiteY4" fmla="*/ 373038 h 1583140"/>
              <a:gd name="connsiteX0" fmla="*/ 9099 w 2429302"/>
              <a:gd name="connsiteY0" fmla="*/ 373038 h 1583140"/>
              <a:gd name="connsiteX1" fmla="*/ 1628634 w 2429302"/>
              <a:gd name="connsiteY1" fmla="*/ 0 h 1583140"/>
              <a:gd name="connsiteX2" fmla="*/ 2429302 w 2429302"/>
              <a:gd name="connsiteY2" fmla="*/ 1032679 h 1583140"/>
              <a:gd name="connsiteX3" fmla="*/ 0 w 2429302"/>
              <a:gd name="connsiteY3" fmla="*/ 1583140 h 1583140"/>
              <a:gd name="connsiteX4" fmla="*/ 9099 w 2429302"/>
              <a:gd name="connsiteY4" fmla="*/ 373038 h 1583140"/>
              <a:gd name="connsiteX0" fmla="*/ 0 w 2420203"/>
              <a:gd name="connsiteY0" fmla="*/ 373038 h 1519450"/>
              <a:gd name="connsiteX1" fmla="*/ 1619535 w 2420203"/>
              <a:gd name="connsiteY1" fmla="*/ 0 h 1519450"/>
              <a:gd name="connsiteX2" fmla="*/ 2420203 w 2420203"/>
              <a:gd name="connsiteY2" fmla="*/ 1032679 h 1519450"/>
              <a:gd name="connsiteX3" fmla="*/ 45492 w 2420203"/>
              <a:gd name="connsiteY3" fmla="*/ 1519450 h 1519450"/>
              <a:gd name="connsiteX4" fmla="*/ 0 w 2420203"/>
              <a:gd name="connsiteY4" fmla="*/ 373038 h 1519450"/>
              <a:gd name="connsiteX0" fmla="*/ 0 w 2420203"/>
              <a:gd name="connsiteY0" fmla="*/ 373038 h 1596787"/>
              <a:gd name="connsiteX1" fmla="*/ 1619535 w 2420203"/>
              <a:gd name="connsiteY1" fmla="*/ 0 h 1596787"/>
              <a:gd name="connsiteX2" fmla="*/ 2420203 w 2420203"/>
              <a:gd name="connsiteY2" fmla="*/ 1032679 h 1596787"/>
              <a:gd name="connsiteX3" fmla="*/ 0 w 2420203"/>
              <a:gd name="connsiteY3" fmla="*/ 1596787 h 1596787"/>
              <a:gd name="connsiteX4" fmla="*/ 0 w 2420203"/>
              <a:gd name="connsiteY4" fmla="*/ 373038 h 1596787"/>
              <a:gd name="connsiteX0" fmla="*/ 0 w 2420203"/>
              <a:gd name="connsiteY0" fmla="*/ 373038 h 1608362"/>
              <a:gd name="connsiteX1" fmla="*/ 1619535 w 2420203"/>
              <a:gd name="connsiteY1" fmla="*/ 0 h 1608362"/>
              <a:gd name="connsiteX2" fmla="*/ 2420203 w 2420203"/>
              <a:gd name="connsiteY2" fmla="*/ 1032679 h 1608362"/>
              <a:gd name="connsiteX3" fmla="*/ 15432 w 2420203"/>
              <a:gd name="connsiteY3" fmla="*/ 1608362 h 1608362"/>
              <a:gd name="connsiteX4" fmla="*/ 0 w 2420203"/>
              <a:gd name="connsiteY4" fmla="*/ 373038 h 1608362"/>
              <a:gd name="connsiteX0" fmla="*/ 0 w 2420203"/>
              <a:gd name="connsiteY0" fmla="*/ 373038 h 1612220"/>
              <a:gd name="connsiteX1" fmla="*/ 1619535 w 2420203"/>
              <a:gd name="connsiteY1" fmla="*/ 0 h 1612220"/>
              <a:gd name="connsiteX2" fmla="*/ 2420203 w 2420203"/>
              <a:gd name="connsiteY2" fmla="*/ 1032679 h 1612220"/>
              <a:gd name="connsiteX3" fmla="*/ 3857 w 2420203"/>
              <a:gd name="connsiteY3" fmla="*/ 1612220 h 1612220"/>
              <a:gd name="connsiteX4" fmla="*/ 0 w 2420203"/>
              <a:gd name="connsiteY4" fmla="*/ 373038 h 1612220"/>
              <a:gd name="connsiteX0" fmla="*/ 0 w 2416102"/>
              <a:gd name="connsiteY0" fmla="*/ 373038 h 1612220"/>
              <a:gd name="connsiteX1" fmla="*/ 1619535 w 2416102"/>
              <a:gd name="connsiteY1" fmla="*/ 0 h 1612220"/>
              <a:gd name="connsiteX2" fmla="*/ 2416102 w 2416102"/>
              <a:gd name="connsiteY2" fmla="*/ 1044980 h 1612220"/>
              <a:gd name="connsiteX3" fmla="*/ 3857 w 2416102"/>
              <a:gd name="connsiteY3" fmla="*/ 1612220 h 1612220"/>
              <a:gd name="connsiteX4" fmla="*/ 0 w 2416102"/>
              <a:gd name="connsiteY4" fmla="*/ 373038 h 1612220"/>
              <a:gd name="connsiteX0" fmla="*/ 4504 w 2420606"/>
              <a:gd name="connsiteY0" fmla="*/ 373038 h 1616321"/>
              <a:gd name="connsiteX1" fmla="*/ 1624039 w 2420606"/>
              <a:gd name="connsiteY1" fmla="*/ 0 h 1616321"/>
              <a:gd name="connsiteX2" fmla="*/ 2420606 w 2420606"/>
              <a:gd name="connsiteY2" fmla="*/ 1044980 h 1616321"/>
              <a:gd name="connsiteX3" fmla="*/ 160 w 2420606"/>
              <a:gd name="connsiteY3" fmla="*/ 1616321 h 1616321"/>
              <a:gd name="connsiteX4" fmla="*/ 4504 w 2420606"/>
              <a:gd name="connsiteY4" fmla="*/ 373038 h 161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0606" h="1616321">
                <a:moveTo>
                  <a:pt x="4504" y="373038"/>
                </a:moveTo>
                <a:lnTo>
                  <a:pt x="1624039" y="0"/>
                </a:lnTo>
                <a:lnTo>
                  <a:pt x="2420606" y="1044980"/>
                </a:lnTo>
                <a:lnTo>
                  <a:pt x="160" y="1616321"/>
                </a:lnTo>
                <a:cubicBezTo>
                  <a:pt x="-1126" y="1203260"/>
                  <a:pt x="5790" y="786099"/>
                  <a:pt x="4504" y="37303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E2F6D2BC-398E-F14D-BD31-53D406BF44B7}"/>
              </a:ext>
            </a:extLst>
          </p:cNvPr>
          <p:cNvSpPr/>
          <p:nvPr/>
        </p:nvSpPr>
        <p:spPr>
          <a:xfrm>
            <a:off x="4821904" y="4617087"/>
            <a:ext cx="2870222" cy="1617661"/>
          </a:xfrm>
          <a:custGeom>
            <a:avLst/>
            <a:gdLst>
              <a:gd name="connsiteX0" fmla="*/ 9099 w 3266365"/>
              <a:gd name="connsiteY0" fmla="*/ 568657 h 1842448"/>
              <a:gd name="connsiteX1" fmla="*/ 2438400 w 3266365"/>
              <a:gd name="connsiteY1" fmla="*/ 0 h 1842448"/>
              <a:gd name="connsiteX2" fmla="*/ 3266365 w 3266365"/>
              <a:gd name="connsiteY2" fmla="*/ 1055427 h 1842448"/>
              <a:gd name="connsiteX3" fmla="*/ 0 w 3266365"/>
              <a:gd name="connsiteY3" fmla="*/ 1842448 h 1842448"/>
              <a:gd name="connsiteX4" fmla="*/ 9099 w 3266365"/>
              <a:gd name="connsiteY4" fmla="*/ 568657 h 1842448"/>
              <a:gd name="connsiteX0" fmla="*/ 0 w 3257266"/>
              <a:gd name="connsiteY0" fmla="*/ 568657 h 1774209"/>
              <a:gd name="connsiteX1" fmla="*/ 2429301 w 3257266"/>
              <a:gd name="connsiteY1" fmla="*/ 0 h 1774209"/>
              <a:gd name="connsiteX2" fmla="*/ 3257266 w 3257266"/>
              <a:gd name="connsiteY2" fmla="*/ 1055427 h 1774209"/>
              <a:gd name="connsiteX3" fmla="*/ 109182 w 3257266"/>
              <a:gd name="connsiteY3" fmla="*/ 1774209 h 1774209"/>
              <a:gd name="connsiteX4" fmla="*/ 0 w 3257266"/>
              <a:gd name="connsiteY4" fmla="*/ 568657 h 1774209"/>
              <a:gd name="connsiteX0" fmla="*/ 0 w 3257266"/>
              <a:gd name="connsiteY0" fmla="*/ 568657 h 1833349"/>
              <a:gd name="connsiteX1" fmla="*/ 2429301 w 3257266"/>
              <a:gd name="connsiteY1" fmla="*/ 0 h 1833349"/>
              <a:gd name="connsiteX2" fmla="*/ 3257266 w 3257266"/>
              <a:gd name="connsiteY2" fmla="*/ 1055427 h 1833349"/>
              <a:gd name="connsiteX3" fmla="*/ 4549 w 3257266"/>
              <a:gd name="connsiteY3" fmla="*/ 1833349 h 1833349"/>
              <a:gd name="connsiteX4" fmla="*/ 0 w 3257266"/>
              <a:gd name="connsiteY4" fmla="*/ 568657 h 1833349"/>
              <a:gd name="connsiteX0" fmla="*/ 104649 w 3252733"/>
              <a:gd name="connsiteY0" fmla="*/ 623248 h 1833349"/>
              <a:gd name="connsiteX1" fmla="*/ 2424768 w 3252733"/>
              <a:gd name="connsiteY1" fmla="*/ 0 h 1833349"/>
              <a:gd name="connsiteX2" fmla="*/ 3252733 w 3252733"/>
              <a:gd name="connsiteY2" fmla="*/ 1055427 h 1833349"/>
              <a:gd name="connsiteX3" fmla="*/ 16 w 3252733"/>
              <a:gd name="connsiteY3" fmla="*/ 1833349 h 1833349"/>
              <a:gd name="connsiteX4" fmla="*/ 104649 w 3252733"/>
              <a:gd name="connsiteY4" fmla="*/ 623248 h 1833349"/>
              <a:gd name="connsiteX0" fmla="*/ 438 w 3253154"/>
              <a:gd name="connsiteY0" fmla="*/ 568657 h 1833349"/>
              <a:gd name="connsiteX1" fmla="*/ 2425189 w 3253154"/>
              <a:gd name="connsiteY1" fmla="*/ 0 h 1833349"/>
              <a:gd name="connsiteX2" fmla="*/ 3253154 w 3253154"/>
              <a:gd name="connsiteY2" fmla="*/ 1055427 h 1833349"/>
              <a:gd name="connsiteX3" fmla="*/ 437 w 3253154"/>
              <a:gd name="connsiteY3" fmla="*/ 1833349 h 1833349"/>
              <a:gd name="connsiteX4" fmla="*/ 438 w 3253154"/>
              <a:gd name="connsiteY4" fmla="*/ 568657 h 1833349"/>
              <a:gd name="connsiteX0" fmla="*/ 9232 w 3252849"/>
              <a:gd name="connsiteY0" fmla="*/ 573206 h 1833349"/>
              <a:gd name="connsiteX1" fmla="*/ 2424884 w 3252849"/>
              <a:gd name="connsiteY1" fmla="*/ 0 h 1833349"/>
              <a:gd name="connsiteX2" fmla="*/ 3252849 w 3252849"/>
              <a:gd name="connsiteY2" fmla="*/ 1055427 h 1833349"/>
              <a:gd name="connsiteX3" fmla="*/ 132 w 3252849"/>
              <a:gd name="connsiteY3" fmla="*/ 1833349 h 1833349"/>
              <a:gd name="connsiteX4" fmla="*/ 9232 w 3252849"/>
              <a:gd name="connsiteY4" fmla="*/ 573206 h 1833349"/>
              <a:gd name="connsiteX0" fmla="*/ 4752 w 3252918"/>
              <a:gd name="connsiteY0" fmla="*/ 568656 h 1833349"/>
              <a:gd name="connsiteX1" fmla="*/ 2424953 w 3252918"/>
              <a:gd name="connsiteY1" fmla="*/ 0 h 1833349"/>
              <a:gd name="connsiteX2" fmla="*/ 3252918 w 3252918"/>
              <a:gd name="connsiteY2" fmla="*/ 1055427 h 1833349"/>
              <a:gd name="connsiteX3" fmla="*/ 201 w 3252918"/>
              <a:gd name="connsiteY3" fmla="*/ 1833349 h 1833349"/>
              <a:gd name="connsiteX4" fmla="*/ 4752 w 3252918"/>
              <a:gd name="connsiteY4" fmla="*/ 568656 h 183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2918" h="1833349">
                <a:moveTo>
                  <a:pt x="4752" y="568656"/>
                </a:moveTo>
                <a:lnTo>
                  <a:pt x="2424953" y="0"/>
                </a:lnTo>
                <a:lnTo>
                  <a:pt x="3252918" y="1055427"/>
                </a:lnTo>
                <a:lnTo>
                  <a:pt x="201" y="1833349"/>
                </a:lnTo>
                <a:cubicBezTo>
                  <a:pt x="-1315" y="1411785"/>
                  <a:pt x="6268" y="990220"/>
                  <a:pt x="4752" y="568656"/>
                </a:cubicBezTo>
                <a:close/>
              </a:path>
            </a:pathLst>
          </a:custGeom>
          <a:solidFill>
            <a:srgbClr val="3B94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40BD0B79-EC92-5549-92AC-8ADCEF07E920}"/>
              </a:ext>
            </a:extLst>
          </p:cNvPr>
          <p:cNvSpPr/>
          <p:nvPr/>
        </p:nvSpPr>
        <p:spPr>
          <a:xfrm>
            <a:off x="1951922" y="4617088"/>
            <a:ext cx="2878073" cy="1625690"/>
          </a:xfrm>
          <a:custGeom>
            <a:avLst/>
            <a:gdLst>
              <a:gd name="connsiteX0" fmla="*/ 805218 w 3275463"/>
              <a:gd name="connsiteY0" fmla="*/ 0 h 1856096"/>
              <a:gd name="connsiteX1" fmla="*/ 3275463 w 3275463"/>
              <a:gd name="connsiteY1" fmla="*/ 573206 h 1856096"/>
              <a:gd name="connsiteX2" fmla="*/ 3261815 w 3275463"/>
              <a:gd name="connsiteY2" fmla="*/ 1856096 h 1856096"/>
              <a:gd name="connsiteX3" fmla="*/ 0 w 3275463"/>
              <a:gd name="connsiteY3" fmla="*/ 1046328 h 1856096"/>
              <a:gd name="connsiteX4" fmla="*/ 805218 w 3275463"/>
              <a:gd name="connsiteY4" fmla="*/ 0 h 1856096"/>
              <a:gd name="connsiteX0" fmla="*/ 805218 w 3275463"/>
              <a:gd name="connsiteY0" fmla="*/ 0 h 1696872"/>
              <a:gd name="connsiteX1" fmla="*/ 3275463 w 3275463"/>
              <a:gd name="connsiteY1" fmla="*/ 573206 h 1696872"/>
              <a:gd name="connsiteX2" fmla="*/ 3002508 w 3275463"/>
              <a:gd name="connsiteY2" fmla="*/ 1696872 h 1696872"/>
              <a:gd name="connsiteX3" fmla="*/ 0 w 3275463"/>
              <a:gd name="connsiteY3" fmla="*/ 1046328 h 1696872"/>
              <a:gd name="connsiteX4" fmla="*/ 805218 w 3275463"/>
              <a:gd name="connsiteY4" fmla="*/ 0 h 1696872"/>
              <a:gd name="connsiteX0" fmla="*/ 805218 w 3275463"/>
              <a:gd name="connsiteY0" fmla="*/ 0 h 1856096"/>
              <a:gd name="connsiteX1" fmla="*/ 3275463 w 3275463"/>
              <a:gd name="connsiteY1" fmla="*/ 573206 h 1856096"/>
              <a:gd name="connsiteX2" fmla="*/ 3275463 w 3275463"/>
              <a:gd name="connsiteY2" fmla="*/ 1856096 h 1856096"/>
              <a:gd name="connsiteX3" fmla="*/ 0 w 3275463"/>
              <a:gd name="connsiteY3" fmla="*/ 1046328 h 1856096"/>
              <a:gd name="connsiteX4" fmla="*/ 805218 w 3275463"/>
              <a:gd name="connsiteY4" fmla="*/ 0 h 1856096"/>
              <a:gd name="connsiteX0" fmla="*/ 805218 w 3275463"/>
              <a:gd name="connsiteY0" fmla="*/ 0 h 1856096"/>
              <a:gd name="connsiteX1" fmla="*/ 3038902 w 3275463"/>
              <a:gd name="connsiteY1" fmla="*/ 659642 h 1856096"/>
              <a:gd name="connsiteX2" fmla="*/ 3275463 w 3275463"/>
              <a:gd name="connsiteY2" fmla="*/ 1856096 h 1856096"/>
              <a:gd name="connsiteX3" fmla="*/ 0 w 3275463"/>
              <a:gd name="connsiteY3" fmla="*/ 1046328 h 1856096"/>
              <a:gd name="connsiteX4" fmla="*/ 805218 w 3275463"/>
              <a:gd name="connsiteY4" fmla="*/ 0 h 1856096"/>
              <a:gd name="connsiteX0" fmla="*/ 805218 w 3284562"/>
              <a:gd name="connsiteY0" fmla="*/ 0 h 1856096"/>
              <a:gd name="connsiteX1" fmla="*/ 3284562 w 3284562"/>
              <a:gd name="connsiteY1" fmla="*/ 577756 h 1856096"/>
              <a:gd name="connsiteX2" fmla="*/ 3275463 w 3284562"/>
              <a:gd name="connsiteY2" fmla="*/ 1856096 h 1856096"/>
              <a:gd name="connsiteX3" fmla="*/ 0 w 3284562"/>
              <a:gd name="connsiteY3" fmla="*/ 1046328 h 1856096"/>
              <a:gd name="connsiteX4" fmla="*/ 805218 w 3284562"/>
              <a:gd name="connsiteY4" fmla="*/ 0 h 1856096"/>
              <a:gd name="connsiteX0" fmla="*/ 614149 w 3093493"/>
              <a:gd name="connsiteY0" fmla="*/ 0 h 1856096"/>
              <a:gd name="connsiteX1" fmla="*/ 3093493 w 3093493"/>
              <a:gd name="connsiteY1" fmla="*/ 577756 h 1856096"/>
              <a:gd name="connsiteX2" fmla="*/ 3084394 w 3093493"/>
              <a:gd name="connsiteY2" fmla="*/ 1856096 h 1856096"/>
              <a:gd name="connsiteX3" fmla="*/ 0 w 3093493"/>
              <a:gd name="connsiteY3" fmla="*/ 1050877 h 1856096"/>
              <a:gd name="connsiteX4" fmla="*/ 614149 w 3093493"/>
              <a:gd name="connsiteY4" fmla="*/ 0 h 1856096"/>
              <a:gd name="connsiteX0" fmla="*/ 782472 w 3261816"/>
              <a:gd name="connsiteY0" fmla="*/ 0 h 1856096"/>
              <a:gd name="connsiteX1" fmla="*/ 3261816 w 3261816"/>
              <a:gd name="connsiteY1" fmla="*/ 577756 h 1856096"/>
              <a:gd name="connsiteX2" fmla="*/ 3252717 w 3261816"/>
              <a:gd name="connsiteY2" fmla="*/ 1856096 h 1856096"/>
              <a:gd name="connsiteX3" fmla="*/ 0 w 3261816"/>
              <a:gd name="connsiteY3" fmla="*/ 1059975 h 1856096"/>
              <a:gd name="connsiteX4" fmla="*/ 782472 w 3261816"/>
              <a:gd name="connsiteY4" fmla="*/ 0 h 1856096"/>
              <a:gd name="connsiteX0" fmla="*/ 855260 w 3261816"/>
              <a:gd name="connsiteY0" fmla="*/ 0 h 1633183"/>
              <a:gd name="connsiteX1" fmla="*/ 3261816 w 3261816"/>
              <a:gd name="connsiteY1" fmla="*/ 354843 h 1633183"/>
              <a:gd name="connsiteX2" fmla="*/ 3252717 w 3261816"/>
              <a:gd name="connsiteY2" fmla="*/ 1633183 h 1633183"/>
              <a:gd name="connsiteX3" fmla="*/ 0 w 3261816"/>
              <a:gd name="connsiteY3" fmla="*/ 837062 h 1633183"/>
              <a:gd name="connsiteX4" fmla="*/ 855260 w 3261816"/>
              <a:gd name="connsiteY4" fmla="*/ 0 h 1633183"/>
              <a:gd name="connsiteX0" fmla="*/ 805219 w 3261816"/>
              <a:gd name="connsiteY0" fmla="*/ 0 h 1842449"/>
              <a:gd name="connsiteX1" fmla="*/ 3261816 w 3261816"/>
              <a:gd name="connsiteY1" fmla="*/ 564109 h 1842449"/>
              <a:gd name="connsiteX2" fmla="*/ 3252717 w 3261816"/>
              <a:gd name="connsiteY2" fmla="*/ 1842449 h 1842449"/>
              <a:gd name="connsiteX3" fmla="*/ 0 w 3261816"/>
              <a:gd name="connsiteY3" fmla="*/ 1046328 h 1842449"/>
              <a:gd name="connsiteX4" fmla="*/ 805219 w 3261816"/>
              <a:gd name="connsiteY4" fmla="*/ 0 h 1842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1816" h="1842449">
                <a:moveTo>
                  <a:pt x="805219" y="0"/>
                </a:moveTo>
                <a:lnTo>
                  <a:pt x="3261816" y="564109"/>
                </a:lnTo>
                <a:lnTo>
                  <a:pt x="3252717" y="1842449"/>
                </a:lnTo>
                <a:lnTo>
                  <a:pt x="0" y="1046328"/>
                </a:lnTo>
                <a:lnTo>
                  <a:pt x="805219" y="0"/>
                </a:lnTo>
                <a:close/>
              </a:path>
            </a:pathLst>
          </a:custGeom>
          <a:solidFill>
            <a:srgbClr val="3B94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DA169115-3792-7644-B50D-2B6D43A6A0E8}"/>
              </a:ext>
            </a:extLst>
          </p:cNvPr>
          <p:cNvSpPr/>
          <p:nvPr/>
        </p:nvSpPr>
        <p:spPr>
          <a:xfrm>
            <a:off x="6955348" y="4618841"/>
            <a:ext cx="4308520" cy="947119"/>
          </a:xfrm>
          <a:custGeom>
            <a:avLst/>
            <a:gdLst>
              <a:gd name="connsiteX0" fmla="*/ 826994 w 2696135"/>
              <a:gd name="connsiteY0" fmla="*/ 1048871 h 1109382"/>
              <a:gd name="connsiteX1" fmla="*/ 0 w 2696135"/>
              <a:gd name="connsiteY1" fmla="*/ 0 h 1109382"/>
              <a:gd name="connsiteX2" fmla="*/ 2696135 w 2696135"/>
              <a:gd name="connsiteY2" fmla="*/ 6724 h 1109382"/>
              <a:gd name="connsiteX3" fmla="*/ 2696135 w 2696135"/>
              <a:gd name="connsiteY3" fmla="*/ 1109382 h 1109382"/>
              <a:gd name="connsiteX4" fmla="*/ 826994 w 2696135"/>
              <a:gd name="connsiteY4" fmla="*/ 1048871 h 1109382"/>
              <a:gd name="connsiteX0" fmla="*/ 826994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826994 w 2696135"/>
              <a:gd name="connsiteY4" fmla="*/ 1048871 h 1062318"/>
              <a:gd name="connsiteX0" fmla="*/ 548180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548180 w 2696135"/>
              <a:gd name="connsiteY4" fmla="*/ 1048871 h 1062318"/>
              <a:gd name="connsiteX0" fmla="*/ 548180 w 3225063"/>
              <a:gd name="connsiteY0" fmla="*/ 1048871 h 1073401"/>
              <a:gd name="connsiteX1" fmla="*/ 0 w 3225063"/>
              <a:gd name="connsiteY1" fmla="*/ 0 h 1073401"/>
              <a:gd name="connsiteX2" fmla="*/ 2696135 w 3225063"/>
              <a:gd name="connsiteY2" fmla="*/ 6724 h 1073401"/>
              <a:gd name="connsiteX3" fmla="*/ 3225063 w 3225063"/>
              <a:gd name="connsiteY3" fmla="*/ 1073401 h 1073401"/>
              <a:gd name="connsiteX4" fmla="*/ 548180 w 3225063"/>
              <a:gd name="connsiteY4" fmla="*/ 1048871 h 1073401"/>
              <a:gd name="connsiteX0" fmla="*/ 548180 w 3225064"/>
              <a:gd name="connsiteY0" fmla="*/ 1048871 h 1073401"/>
              <a:gd name="connsiteX1" fmla="*/ 0 w 3225064"/>
              <a:gd name="connsiteY1" fmla="*/ 0 h 1073401"/>
              <a:gd name="connsiteX2" fmla="*/ 3225064 w 3225064"/>
              <a:gd name="connsiteY2" fmla="*/ 28891 h 1073401"/>
              <a:gd name="connsiteX3" fmla="*/ 3225063 w 3225064"/>
              <a:gd name="connsiteY3" fmla="*/ 1073401 h 1073401"/>
              <a:gd name="connsiteX4" fmla="*/ 548180 w 3225064"/>
              <a:gd name="connsiteY4" fmla="*/ 1048871 h 1073401"/>
              <a:gd name="connsiteX0" fmla="*/ 449690 w 3126574"/>
              <a:gd name="connsiteY0" fmla="*/ 1020918 h 1045448"/>
              <a:gd name="connsiteX1" fmla="*/ 0 w 3126574"/>
              <a:gd name="connsiteY1" fmla="*/ 49632 h 1045448"/>
              <a:gd name="connsiteX2" fmla="*/ 3126574 w 3126574"/>
              <a:gd name="connsiteY2" fmla="*/ 938 h 1045448"/>
              <a:gd name="connsiteX3" fmla="*/ 3126573 w 3126574"/>
              <a:gd name="connsiteY3" fmla="*/ 1045448 h 1045448"/>
              <a:gd name="connsiteX4" fmla="*/ 449690 w 3126574"/>
              <a:gd name="connsiteY4" fmla="*/ 1020918 h 1045448"/>
              <a:gd name="connsiteX0" fmla="*/ 537236 w 3214120"/>
              <a:gd name="connsiteY0" fmla="*/ 1065497 h 1090027"/>
              <a:gd name="connsiteX1" fmla="*/ 0 w 3214120"/>
              <a:gd name="connsiteY1" fmla="*/ 0 h 1090027"/>
              <a:gd name="connsiteX2" fmla="*/ 3214120 w 3214120"/>
              <a:gd name="connsiteY2" fmla="*/ 45517 h 1090027"/>
              <a:gd name="connsiteX3" fmla="*/ 3214119 w 3214120"/>
              <a:gd name="connsiteY3" fmla="*/ 1090027 h 1090027"/>
              <a:gd name="connsiteX4" fmla="*/ 537236 w 3214120"/>
              <a:gd name="connsiteY4" fmla="*/ 1065497 h 1090027"/>
              <a:gd name="connsiteX0" fmla="*/ 544532 w 3214120"/>
              <a:gd name="connsiteY0" fmla="*/ 1043330 h 1090027"/>
              <a:gd name="connsiteX1" fmla="*/ 0 w 3214120"/>
              <a:gd name="connsiteY1" fmla="*/ 0 h 1090027"/>
              <a:gd name="connsiteX2" fmla="*/ 3214120 w 3214120"/>
              <a:gd name="connsiteY2" fmla="*/ 45517 h 1090027"/>
              <a:gd name="connsiteX3" fmla="*/ 3214119 w 3214120"/>
              <a:gd name="connsiteY3" fmla="*/ 1090027 h 1090027"/>
              <a:gd name="connsiteX4" fmla="*/ 544532 w 3214120"/>
              <a:gd name="connsiteY4" fmla="*/ 1043330 h 1090027"/>
              <a:gd name="connsiteX0" fmla="*/ 526293 w 3214120"/>
              <a:gd name="connsiteY0" fmla="*/ 1048872 h 1090027"/>
              <a:gd name="connsiteX1" fmla="*/ 0 w 3214120"/>
              <a:gd name="connsiteY1" fmla="*/ 0 h 1090027"/>
              <a:gd name="connsiteX2" fmla="*/ 3214120 w 3214120"/>
              <a:gd name="connsiteY2" fmla="*/ 45517 h 1090027"/>
              <a:gd name="connsiteX3" fmla="*/ 3214119 w 3214120"/>
              <a:gd name="connsiteY3" fmla="*/ 1090027 h 1090027"/>
              <a:gd name="connsiteX4" fmla="*/ 526293 w 3214120"/>
              <a:gd name="connsiteY4" fmla="*/ 1048872 h 1090027"/>
              <a:gd name="connsiteX0" fmla="*/ 526293 w 3214120"/>
              <a:gd name="connsiteY0" fmla="*/ 1048872 h 1073402"/>
              <a:gd name="connsiteX1" fmla="*/ 0 w 3214120"/>
              <a:gd name="connsiteY1" fmla="*/ 0 h 1073402"/>
              <a:gd name="connsiteX2" fmla="*/ 3214120 w 3214120"/>
              <a:gd name="connsiteY2" fmla="*/ 45517 h 1073402"/>
              <a:gd name="connsiteX3" fmla="*/ 3214119 w 3214120"/>
              <a:gd name="connsiteY3" fmla="*/ 1073402 h 1073402"/>
              <a:gd name="connsiteX4" fmla="*/ 526293 w 3214120"/>
              <a:gd name="connsiteY4" fmla="*/ 1048872 h 107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4120" h="1073402">
                <a:moveTo>
                  <a:pt x="526293" y="1048872"/>
                </a:moveTo>
                <a:lnTo>
                  <a:pt x="0" y="0"/>
                </a:lnTo>
                <a:lnTo>
                  <a:pt x="3214120" y="45517"/>
                </a:lnTo>
                <a:cubicBezTo>
                  <a:pt x="3214120" y="393687"/>
                  <a:pt x="3214119" y="725232"/>
                  <a:pt x="3214119" y="1073402"/>
                </a:cubicBezTo>
                <a:lnTo>
                  <a:pt x="526293" y="1048872"/>
                </a:lnTo>
                <a:close/>
              </a:path>
            </a:pathLst>
          </a:custGeom>
          <a:solidFill>
            <a:srgbClr val="3B94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505AB69D-E7E7-1840-A4E4-01613933B7EF}"/>
              </a:ext>
            </a:extLst>
          </p:cNvPr>
          <p:cNvSpPr/>
          <p:nvPr/>
        </p:nvSpPr>
        <p:spPr>
          <a:xfrm>
            <a:off x="6524114" y="3151383"/>
            <a:ext cx="5283216" cy="979861"/>
          </a:xfrm>
          <a:custGeom>
            <a:avLst/>
            <a:gdLst>
              <a:gd name="connsiteX0" fmla="*/ 826994 w 2696135"/>
              <a:gd name="connsiteY0" fmla="*/ 1048871 h 1109382"/>
              <a:gd name="connsiteX1" fmla="*/ 0 w 2696135"/>
              <a:gd name="connsiteY1" fmla="*/ 0 h 1109382"/>
              <a:gd name="connsiteX2" fmla="*/ 2696135 w 2696135"/>
              <a:gd name="connsiteY2" fmla="*/ 6724 h 1109382"/>
              <a:gd name="connsiteX3" fmla="*/ 2696135 w 2696135"/>
              <a:gd name="connsiteY3" fmla="*/ 1109382 h 1109382"/>
              <a:gd name="connsiteX4" fmla="*/ 826994 w 2696135"/>
              <a:gd name="connsiteY4" fmla="*/ 1048871 h 1109382"/>
              <a:gd name="connsiteX0" fmla="*/ 826994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826994 w 2696135"/>
              <a:gd name="connsiteY4" fmla="*/ 1048871 h 1062318"/>
              <a:gd name="connsiteX0" fmla="*/ 548180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548180 w 2696135"/>
              <a:gd name="connsiteY4" fmla="*/ 1048871 h 1062318"/>
              <a:gd name="connsiteX0" fmla="*/ 651699 w 2799654"/>
              <a:gd name="connsiteY0" fmla="*/ 1042147 h 1055594"/>
              <a:gd name="connsiteX1" fmla="*/ 0 w 2799654"/>
              <a:gd name="connsiteY1" fmla="*/ 6724 h 1055594"/>
              <a:gd name="connsiteX2" fmla="*/ 2799654 w 2799654"/>
              <a:gd name="connsiteY2" fmla="*/ 0 h 1055594"/>
              <a:gd name="connsiteX3" fmla="*/ 2799654 w 2799654"/>
              <a:gd name="connsiteY3" fmla="*/ 1055594 h 1055594"/>
              <a:gd name="connsiteX4" fmla="*/ 651699 w 2799654"/>
              <a:gd name="connsiteY4" fmla="*/ 1042147 h 1055594"/>
              <a:gd name="connsiteX0" fmla="*/ 471500 w 2799654"/>
              <a:gd name="connsiteY0" fmla="*/ 1028699 h 1055594"/>
              <a:gd name="connsiteX1" fmla="*/ 0 w 2799654"/>
              <a:gd name="connsiteY1" fmla="*/ 6724 h 1055594"/>
              <a:gd name="connsiteX2" fmla="*/ 2799654 w 2799654"/>
              <a:gd name="connsiteY2" fmla="*/ 0 h 1055594"/>
              <a:gd name="connsiteX3" fmla="*/ 2799654 w 2799654"/>
              <a:gd name="connsiteY3" fmla="*/ 1055594 h 1055594"/>
              <a:gd name="connsiteX4" fmla="*/ 471500 w 2799654"/>
              <a:gd name="connsiteY4" fmla="*/ 1028699 h 1055594"/>
              <a:gd name="connsiteX0" fmla="*/ 406321 w 2734475"/>
              <a:gd name="connsiteY0" fmla="*/ 1028699 h 1055594"/>
              <a:gd name="connsiteX1" fmla="*/ 0 w 2734475"/>
              <a:gd name="connsiteY1" fmla="*/ 13448 h 1055594"/>
              <a:gd name="connsiteX2" fmla="*/ 2734475 w 2734475"/>
              <a:gd name="connsiteY2" fmla="*/ 0 h 1055594"/>
              <a:gd name="connsiteX3" fmla="*/ 2734475 w 2734475"/>
              <a:gd name="connsiteY3" fmla="*/ 1055594 h 1055594"/>
              <a:gd name="connsiteX4" fmla="*/ 406321 w 2734475"/>
              <a:gd name="connsiteY4" fmla="*/ 1028699 h 1055594"/>
              <a:gd name="connsiteX0" fmla="*/ 440827 w 2768981"/>
              <a:gd name="connsiteY0" fmla="*/ 1035421 h 1062316"/>
              <a:gd name="connsiteX1" fmla="*/ 0 w 2768981"/>
              <a:gd name="connsiteY1" fmla="*/ 0 h 1062316"/>
              <a:gd name="connsiteX2" fmla="*/ 2768981 w 2768981"/>
              <a:gd name="connsiteY2" fmla="*/ 6722 h 1062316"/>
              <a:gd name="connsiteX3" fmla="*/ 2768981 w 2768981"/>
              <a:gd name="connsiteY3" fmla="*/ 1062316 h 1062316"/>
              <a:gd name="connsiteX4" fmla="*/ 440827 w 2768981"/>
              <a:gd name="connsiteY4" fmla="*/ 1035421 h 1062316"/>
              <a:gd name="connsiteX0" fmla="*/ 454028 w 2782182"/>
              <a:gd name="connsiteY0" fmla="*/ 1028699 h 1055594"/>
              <a:gd name="connsiteX1" fmla="*/ 0 w 2782182"/>
              <a:gd name="connsiteY1" fmla="*/ 994 h 1055594"/>
              <a:gd name="connsiteX2" fmla="*/ 2782182 w 2782182"/>
              <a:gd name="connsiteY2" fmla="*/ 0 h 1055594"/>
              <a:gd name="connsiteX3" fmla="*/ 2782182 w 2782182"/>
              <a:gd name="connsiteY3" fmla="*/ 1055594 h 1055594"/>
              <a:gd name="connsiteX4" fmla="*/ 454028 w 2782182"/>
              <a:gd name="connsiteY4" fmla="*/ 1028699 h 1055594"/>
              <a:gd name="connsiteX0" fmla="*/ 460629 w 2788783"/>
              <a:gd name="connsiteY0" fmla="*/ 1039280 h 1066175"/>
              <a:gd name="connsiteX1" fmla="*/ 0 w 2788783"/>
              <a:gd name="connsiteY1" fmla="*/ 0 h 1066175"/>
              <a:gd name="connsiteX2" fmla="*/ 2788783 w 2788783"/>
              <a:gd name="connsiteY2" fmla="*/ 10581 h 1066175"/>
              <a:gd name="connsiteX3" fmla="*/ 2788783 w 2788783"/>
              <a:gd name="connsiteY3" fmla="*/ 1066175 h 1066175"/>
              <a:gd name="connsiteX4" fmla="*/ 460629 w 2788783"/>
              <a:gd name="connsiteY4" fmla="*/ 1039280 h 1066175"/>
              <a:gd name="connsiteX0" fmla="*/ 456229 w 2788783"/>
              <a:gd name="connsiteY0" fmla="*/ 1050855 h 1066175"/>
              <a:gd name="connsiteX1" fmla="*/ 0 w 2788783"/>
              <a:gd name="connsiteY1" fmla="*/ 0 h 1066175"/>
              <a:gd name="connsiteX2" fmla="*/ 2788783 w 2788783"/>
              <a:gd name="connsiteY2" fmla="*/ 10581 h 1066175"/>
              <a:gd name="connsiteX3" fmla="*/ 2788783 w 2788783"/>
              <a:gd name="connsiteY3" fmla="*/ 1066175 h 1066175"/>
              <a:gd name="connsiteX4" fmla="*/ 456229 w 2788783"/>
              <a:gd name="connsiteY4" fmla="*/ 1050855 h 1066175"/>
              <a:gd name="connsiteX0" fmla="*/ 456229 w 3247008"/>
              <a:gd name="connsiteY0" fmla="*/ 1050855 h 1110509"/>
              <a:gd name="connsiteX1" fmla="*/ 0 w 3247008"/>
              <a:gd name="connsiteY1" fmla="*/ 0 h 1110509"/>
              <a:gd name="connsiteX2" fmla="*/ 2788783 w 3247008"/>
              <a:gd name="connsiteY2" fmla="*/ 10581 h 1110509"/>
              <a:gd name="connsiteX3" fmla="*/ 3247008 w 3247008"/>
              <a:gd name="connsiteY3" fmla="*/ 1110509 h 1110509"/>
              <a:gd name="connsiteX4" fmla="*/ 456229 w 3247008"/>
              <a:gd name="connsiteY4" fmla="*/ 1050855 h 1110509"/>
              <a:gd name="connsiteX0" fmla="*/ 456229 w 3256488"/>
              <a:gd name="connsiteY0" fmla="*/ 1050855 h 1110509"/>
              <a:gd name="connsiteX1" fmla="*/ 0 w 3256488"/>
              <a:gd name="connsiteY1" fmla="*/ 0 h 1110509"/>
              <a:gd name="connsiteX2" fmla="*/ 3256488 w 3256488"/>
              <a:gd name="connsiteY2" fmla="*/ 49374 h 1110509"/>
              <a:gd name="connsiteX3" fmla="*/ 3247008 w 3256488"/>
              <a:gd name="connsiteY3" fmla="*/ 1110509 h 1110509"/>
              <a:gd name="connsiteX4" fmla="*/ 456229 w 3256488"/>
              <a:gd name="connsiteY4" fmla="*/ 1050855 h 1110509"/>
              <a:gd name="connsiteX0" fmla="*/ 456229 w 3247008"/>
              <a:gd name="connsiteY0" fmla="*/ 1050855 h 1110509"/>
              <a:gd name="connsiteX1" fmla="*/ 0 w 3247008"/>
              <a:gd name="connsiteY1" fmla="*/ 0 h 1110509"/>
              <a:gd name="connsiteX2" fmla="*/ 3247008 w 3247008"/>
              <a:gd name="connsiteY2" fmla="*/ 43832 h 1110509"/>
              <a:gd name="connsiteX3" fmla="*/ 3247008 w 3247008"/>
              <a:gd name="connsiteY3" fmla="*/ 1110509 h 1110509"/>
              <a:gd name="connsiteX4" fmla="*/ 456229 w 3247008"/>
              <a:gd name="connsiteY4" fmla="*/ 1050855 h 1110509"/>
              <a:gd name="connsiteX0" fmla="*/ 423171 w 3247008"/>
              <a:gd name="connsiteY0" fmla="*/ 1045313 h 1110509"/>
              <a:gd name="connsiteX1" fmla="*/ 0 w 3247008"/>
              <a:gd name="connsiteY1" fmla="*/ 0 h 1110509"/>
              <a:gd name="connsiteX2" fmla="*/ 3247008 w 3247008"/>
              <a:gd name="connsiteY2" fmla="*/ 43832 h 1110509"/>
              <a:gd name="connsiteX3" fmla="*/ 3247008 w 3247008"/>
              <a:gd name="connsiteY3" fmla="*/ 1110509 h 1110509"/>
              <a:gd name="connsiteX4" fmla="*/ 423171 w 3247008"/>
              <a:gd name="connsiteY4" fmla="*/ 1045313 h 1110509"/>
              <a:gd name="connsiteX0" fmla="*/ 402134 w 3247008"/>
              <a:gd name="connsiteY0" fmla="*/ 1050855 h 1110509"/>
              <a:gd name="connsiteX1" fmla="*/ 0 w 3247008"/>
              <a:gd name="connsiteY1" fmla="*/ 0 h 1110509"/>
              <a:gd name="connsiteX2" fmla="*/ 3247008 w 3247008"/>
              <a:gd name="connsiteY2" fmla="*/ 43832 h 1110509"/>
              <a:gd name="connsiteX3" fmla="*/ 3247008 w 3247008"/>
              <a:gd name="connsiteY3" fmla="*/ 1110509 h 1110509"/>
              <a:gd name="connsiteX4" fmla="*/ 402134 w 3247008"/>
              <a:gd name="connsiteY4" fmla="*/ 1050855 h 111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7008" h="1110509">
                <a:moveTo>
                  <a:pt x="402134" y="1050855"/>
                </a:moveTo>
                <a:lnTo>
                  <a:pt x="0" y="0"/>
                </a:lnTo>
                <a:lnTo>
                  <a:pt x="3247008" y="43832"/>
                </a:lnTo>
                <a:lnTo>
                  <a:pt x="3247008" y="1110509"/>
                </a:lnTo>
                <a:lnTo>
                  <a:pt x="402134" y="10508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DD01B1C1-1BEE-E64E-9068-4689A4DDB1D7}"/>
              </a:ext>
            </a:extLst>
          </p:cNvPr>
          <p:cNvSpPr/>
          <p:nvPr/>
        </p:nvSpPr>
        <p:spPr>
          <a:xfrm>
            <a:off x="5439808" y="1715753"/>
            <a:ext cx="5730259" cy="972000"/>
          </a:xfrm>
          <a:custGeom>
            <a:avLst/>
            <a:gdLst>
              <a:gd name="connsiteX0" fmla="*/ 826994 w 2696135"/>
              <a:gd name="connsiteY0" fmla="*/ 1048871 h 1109382"/>
              <a:gd name="connsiteX1" fmla="*/ 0 w 2696135"/>
              <a:gd name="connsiteY1" fmla="*/ 0 h 1109382"/>
              <a:gd name="connsiteX2" fmla="*/ 2696135 w 2696135"/>
              <a:gd name="connsiteY2" fmla="*/ 6724 h 1109382"/>
              <a:gd name="connsiteX3" fmla="*/ 2696135 w 2696135"/>
              <a:gd name="connsiteY3" fmla="*/ 1109382 h 1109382"/>
              <a:gd name="connsiteX4" fmla="*/ 826994 w 2696135"/>
              <a:gd name="connsiteY4" fmla="*/ 1048871 h 1109382"/>
              <a:gd name="connsiteX0" fmla="*/ 826994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826994 w 2696135"/>
              <a:gd name="connsiteY4" fmla="*/ 1048871 h 1062318"/>
              <a:gd name="connsiteX0" fmla="*/ 548180 w 2696135"/>
              <a:gd name="connsiteY0" fmla="*/ 1048871 h 1062318"/>
              <a:gd name="connsiteX1" fmla="*/ 0 w 2696135"/>
              <a:gd name="connsiteY1" fmla="*/ 0 h 1062318"/>
              <a:gd name="connsiteX2" fmla="*/ 2696135 w 2696135"/>
              <a:gd name="connsiteY2" fmla="*/ 6724 h 1062318"/>
              <a:gd name="connsiteX3" fmla="*/ 2696135 w 2696135"/>
              <a:gd name="connsiteY3" fmla="*/ 1062318 h 1062318"/>
              <a:gd name="connsiteX4" fmla="*/ 548180 w 2696135"/>
              <a:gd name="connsiteY4" fmla="*/ 1048871 h 1062318"/>
              <a:gd name="connsiteX0" fmla="*/ 651699 w 2799654"/>
              <a:gd name="connsiteY0" fmla="*/ 1042147 h 1055594"/>
              <a:gd name="connsiteX1" fmla="*/ 0 w 2799654"/>
              <a:gd name="connsiteY1" fmla="*/ 6724 h 1055594"/>
              <a:gd name="connsiteX2" fmla="*/ 2799654 w 2799654"/>
              <a:gd name="connsiteY2" fmla="*/ 0 h 1055594"/>
              <a:gd name="connsiteX3" fmla="*/ 2799654 w 2799654"/>
              <a:gd name="connsiteY3" fmla="*/ 1055594 h 1055594"/>
              <a:gd name="connsiteX4" fmla="*/ 651699 w 2799654"/>
              <a:gd name="connsiteY4" fmla="*/ 1042147 h 1055594"/>
              <a:gd name="connsiteX0" fmla="*/ 471500 w 2799654"/>
              <a:gd name="connsiteY0" fmla="*/ 1028699 h 1055594"/>
              <a:gd name="connsiteX1" fmla="*/ 0 w 2799654"/>
              <a:gd name="connsiteY1" fmla="*/ 6724 h 1055594"/>
              <a:gd name="connsiteX2" fmla="*/ 2799654 w 2799654"/>
              <a:gd name="connsiteY2" fmla="*/ 0 h 1055594"/>
              <a:gd name="connsiteX3" fmla="*/ 2799654 w 2799654"/>
              <a:gd name="connsiteY3" fmla="*/ 1055594 h 1055594"/>
              <a:gd name="connsiteX4" fmla="*/ 471500 w 2799654"/>
              <a:gd name="connsiteY4" fmla="*/ 1028699 h 1055594"/>
              <a:gd name="connsiteX0" fmla="*/ 406321 w 2734475"/>
              <a:gd name="connsiteY0" fmla="*/ 1028699 h 1055594"/>
              <a:gd name="connsiteX1" fmla="*/ 0 w 2734475"/>
              <a:gd name="connsiteY1" fmla="*/ 13448 h 1055594"/>
              <a:gd name="connsiteX2" fmla="*/ 2734475 w 2734475"/>
              <a:gd name="connsiteY2" fmla="*/ 0 h 1055594"/>
              <a:gd name="connsiteX3" fmla="*/ 2734475 w 2734475"/>
              <a:gd name="connsiteY3" fmla="*/ 1055594 h 1055594"/>
              <a:gd name="connsiteX4" fmla="*/ 406321 w 2734475"/>
              <a:gd name="connsiteY4" fmla="*/ 1028699 h 1055594"/>
              <a:gd name="connsiteX0" fmla="*/ 440827 w 2768981"/>
              <a:gd name="connsiteY0" fmla="*/ 1035421 h 1062316"/>
              <a:gd name="connsiteX1" fmla="*/ 0 w 2768981"/>
              <a:gd name="connsiteY1" fmla="*/ 0 h 1062316"/>
              <a:gd name="connsiteX2" fmla="*/ 2768981 w 2768981"/>
              <a:gd name="connsiteY2" fmla="*/ 6722 h 1062316"/>
              <a:gd name="connsiteX3" fmla="*/ 2768981 w 2768981"/>
              <a:gd name="connsiteY3" fmla="*/ 1062316 h 1062316"/>
              <a:gd name="connsiteX4" fmla="*/ 440827 w 2768981"/>
              <a:gd name="connsiteY4" fmla="*/ 1035421 h 1062316"/>
              <a:gd name="connsiteX0" fmla="*/ 682371 w 3010525"/>
              <a:gd name="connsiteY0" fmla="*/ 1062315 h 1089210"/>
              <a:gd name="connsiteX1" fmla="*/ 0 w 3010525"/>
              <a:gd name="connsiteY1" fmla="*/ 0 h 1089210"/>
              <a:gd name="connsiteX2" fmla="*/ 3010525 w 3010525"/>
              <a:gd name="connsiteY2" fmla="*/ 33616 h 1089210"/>
              <a:gd name="connsiteX3" fmla="*/ 3010525 w 3010525"/>
              <a:gd name="connsiteY3" fmla="*/ 1089210 h 1089210"/>
              <a:gd name="connsiteX4" fmla="*/ 682371 w 3010525"/>
              <a:gd name="connsiteY4" fmla="*/ 1062315 h 1089210"/>
              <a:gd name="connsiteX0" fmla="*/ 467665 w 3010525"/>
              <a:gd name="connsiteY0" fmla="*/ 1055591 h 1089210"/>
              <a:gd name="connsiteX1" fmla="*/ 0 w 3010525"/>
              <a:gd name="connsiteY1" fmla="*/ 0 h 1089210"/>
              <a:gd name="connsiteX2" fmla="*/ 3010525 w 3010525"/>
              <a:gd name="connsiteY2" fmla="*/ 33616 h 1089210"/>
              <a:gd name="connsiteX3" fmla="*/ 3010525 w 3010525"/>
              <a:gd name="connsiteY3" fmla="*/ 1089210 h 1089210"/>
              <a:gd name="connsiteX4" fmla="*/ 467665 w 3010525"/>
              <a:gd name="connsiteY4" fmla="*/ 1055591 h 1089210"/>
              <a:gd name="connsiteX0" fmla="*/ 467665 w 3248235"/>
              <a:gd name="connsiteY0" fmla="*/ 1055591 h 1075763"/>
              <a:gd name="connsiteX1" fmla="*/ 0 w 3248235"/>
              <a:gd name="connsiteY1" fmla="*/ 0 h 1075763"/>
              <a:gd name="connsiteX2" fmla="*/ 3010525 w 3248235"/>
              <a:gd name="connsiteY2" fmla="*/ 33616 h 1075763"/>
              <a:gd name="connsiteX3" fmla="*/ 3248235 w 3248235"/>
              <a:gd name="connsiteY3" fmla="*/ 1075763 h 1075763"/>
              <a:gd name="connsiteX4" fmla="*/ 467665 w 3248235"/>
              <a:gd name="connsiteY4" fmla="*/ 1055591 h 1075763"/>
              <a:gd name="connsiteX0" fmla="*/ 467665 w 3248235"/>
              <a:gd name="connsiteY0" fmla="*/ 1055591 h 1075763"/>
              <a:gd name="connsiteX1" fmla="*/ 0 w 3248235"/>
              <a:gd name="connsiteY1" fmla="*/ 0 h 1075763"/>
              <a:gd name="connsiteX2" fmla="*/ 3248235 w 3248235"/>
              <a:gd name="connsiteY2" fmla="*/ 40340 h 1075763"/>
              <a:gd name="connsiteX3" fmla="*/ 3248235 w 3248235"/>
              <a:gd name="connsiteY3" fmla="*/ 1075763 h 1075763"/>
              <a:gd name="connsiteX4" fmla="*/ 467665 w 3248235"/>
              <a:gd name="connsiteY4" fmla="*/ 1055591 h 1075763"/>
              <a:gd name="connsiteX0" fmla="*/ 467665 w 3248235"/>
              <a:gd name="connsiteY0" fmla="*/ 1055591 h 1082486"/>
              <a:gd name="connsiteX1" fmla="*/ 0 w 3248235"/>
              <a:gd name="connsiteY1" fmla="*/ 0 h 1082486"/>
              <a:gd name="connsiteX2" fmla="*/ 3248235 w 3248235"/>
              <a:gd name="connsiteY2" fmla="*/ 40340 h 1082486"/>
              <a:gd name="connsiteX3" fmla="*/ 3190724 w 3248235"/>
              <a:gd name="connsiteY3" fmla="*/ 1082486 h 1082486"/>
              <a:gd name="connsiteX4" fmla="*/ 467665 w 3248235"/>
              <a:gd name="connsiteY4" fmla="*/ 1055591 h 1082486"/>
              <a:gd name="connsiteX0" fmla="*/ 467665 w 3248235"/>
              <a:gd name="connsiteY0" fmla="*/ 1055591 h 1082486"/>
              <a:gd name="connsiteX1" fmla="*/ 0 w 3248235"/>
              <a:gd name="connsiteY1" fmla="*/ 0 h 1082486"/>
              <a:gd name="connsiteX2" fmla="*/ 3248235 w 3248235"/>
              <a:gd name="connsiteY2" fmla="*/ 40340 h 1082486"/>
              <a:gd name="connsiteX3" fmla="*/ 3244401 w 3248235"/>
              <a:gd name="connsiteY3" fmla="*/ 1082486 h 1082486"/>
              <a:gd name="connsiteX4" fmla="*/ 467665 w 3248235"/>
              <a:gd name="connsiteY4" fmla="*/ 1055591 h 1082486"/>
              <a:gd name="connsiteX0" fmla="*/ 471499 w 3252069"/>
              <a:gd name="connsiteY0" fmla="*/ 1048868 h 1075763"/>
              <a:gd name="connsiteX1" fmla="*/ 0 w 3252069"/>
              <a:gd name="connsiteY1" fmla="*/ 0 h 1075763"/>
              <a:gd name="connsiteX2" fmla="*/ 3252069 w 3252069"/>
              <a:gd name="connsiteY2" fmla="*/ 33617 h 1075763"/>
              <a:gd name="connsiteX3" fmla="*/ 3248235 w 3252069"/>
              <a:gd name="connsiteY3" fmla="*/ 1075763 h 1075763"/>
              <a:gd name="connsiteX4" fmla="*/ 471499 w 3252069"/>
              <a:gd name="connsiteY4" fmla="*/ 1048868 h 1075763"/>
              <a:gd name="connsiteX0" fmla="*/ 456163 w 3252069"/>
              <a:gd name="connsiteY0" fmla="*/ 1055592 h 1075763"/>
              <a:gd name="connsiteX1" fmla="*/ 0 w 3252069"/>
              <a:gd name="connsiteY1" fmla="*/ 0 h 1075763"/>
              <a:gd name="connsiteX2" fmla="*/ 3252069 w 3252069"/>
              <a:gd name="connsiteY2" fmla="*/ 33617 h 1075763"/>
              <a:gd name="connsiteX3" fmla="*/ 3248235 w 3252069"/>
              <a:gd name="connsiteY3" fmla="*/ 1075763 h 1075763"/>
              <a:gd name="connsiteX4" fmla="*/ 456163 w 3252069"/>
              <a:gd name="connsiteY4" fmla="*/ 1055592 h 1075763"/>
              <a:gd name="connsiteX0" fmla="*/ 310470 w 3106376"/>
              <a:gd name="connsiteY0" fmla="*/ 1021975 h 1042146"/>
              <a:gd name="connsiteX1" fmla="*/ 0 w 3106376"/>
              <a:gd name="connsiteY1" fmla="*/ 20172 h 1042146"/>
              <a:gd name="connsiteX2" fmla="*/ 3106376 w 3106376"/>
              <a:gd name="connsiteY2" fmla="*/ 0 h 1042146"/>
              <a:gd name="connsiteX3" fmla="*/ 3102542 w 3106376"/>
              <a:gd name="connsiteY3" fmla="*/ 1042146 h 1042146"/>
              <a:gd name="connsiteX4" fmla="*/ 310470 w 3106376"/>
              <a:gd name="connsiteY4" fmla="*/ 1021975 h 1042146"/>
              <a:gd name="connsiteX0" fmla="*/ 456163 w 3252069"/>
              <a:gd name="connsiteY0" fmla="*/ 1062315 h 1082486"/>
              <a:gd name="connsiteX1" fmla="*/ 0 w 3252069"/>
              <a:gd name="connsiteY1" fmla="*/ 0 h 1082486"/>
              <a:gd name="connsiteX2" fmla="*/ 3252069 w 3252069"/>
              <a:gd name="connsiteY2" fmla="*/ 40340 h 1082486"/>
              <a:gd name="connsiteX3" fmla="*/ 3248235 w 3252069"/>
              <a:gd name="connsiteY3" fmla="*/ 1082486 h 1082486"/>
              <a:gd name="connsiteX4" fmla="*/ 456163 w 3252069"/>
              <a:gd name="connsiteY4" fmla="*/ 1062315 h 1082486"/>
              <a:gd name="connsiteX0" fmla="*/ 571184 w 3252069"/>
              <a:gd name="connsiteY0" fmla="*/ 894227 h 1082486"/>
              <a:gd name="connsiteX1" fmla="*/ 0 w 3252069"/>
              <a:gd name="connsiteY1" fmla="*/ 0 h 1082486"/>
              <a:gd name="connsiteX2" fmla="*/ 3252069 w 3252069"/>
              <a:gd name="connsiteY2" fmla="*/ 40340 h 1082486"/>
              <a:gd name="connsiteX3" fmla="*/ 3248235 w 3252069"/>
              <a:gd name="connsiteY3" fmla="*/ 1082486 h 1082486"/>
              <a:gd name="connsiteX4" fmla="*/ 571184 w 3252069"/>
              <a:gd name="connsiteY4" fmla="*/ 894227 h 1082486"/>
              <a:gd name="connsiteX0" fmla="*/ 467666 w 3252069"/>
              <a:gd name="connsiteY0" fmla="*/ 1055592 h 1082486"/>
              <a:gd name="connsiteX1" fmla="*/ 0 w 3252069"/>
              <a:gd name="connsiteY1" fmla="*/ 0 h 1082486"/>
              <a:gd name="connsiteX2" fmla="*/ 3252069 w 3252069"/>
              <a:gd name="connsiteY2" fmla="*/ 40340 h 1082486"/>
              <a:gd name="connsiteX3" fmla="*/ 3248235 w 3252069"/>
              <a:gd name="connsiteY3" fmla="*/ 1082486 h 1082486"/>
              <a:gd name="connsiteX4" fmla="*/ 467666 w 3252069"/>
              <a:gd name="connsiteY4" fmla="*/ 1055592 h 1082486"/>
              <a:gd name="connsiteX0" fmla="*/ 456164 w 3252069"/>
              <a:gd name="connsiteY0" fmla="*/ 1062315 h 1082486"/>
              <a:gd name="connsiteX1" fmla="*/ 0 w 3252069"/>
              <a:gd name="connsiteY1" fmla="*/ 0 h 1082486"/>
              <a:gd name="connsiteX2" fmla="*/ 3252069 w 3252069"/>
              <a:gd name="connsiteY2" fmla="*/ 40340 h 1082486"/>
              <a:gd name="connsiteX3" fmla="*/ 3248235 w 3252069"/>
              <a:gd name="connsiteY3" fmla="*/ 1082486 h 1082486"/>
              <a:gd name="connsiteX4" fmla="*/ 456164 w 3252069"/>
              <a:gd name="connsiteY4" fmla="*/ 1062315 h 1082486"/>
              <a:gd name="connsiteX0" fmla="*/ 456164 w 3252069"/>
              <a:gd name="connsiteY0" fmla="*/ 1021975 h 1042146"/>
              <a:gd name="connsiteX1" fmla="*/ 0 w 3252069"/>
              <a:gd name="connsiteY1" fmla="*/ 47066 h 1042146"/>
              <a:gd name="connsiteX2" fmla="*/ 3252069 w 3252069"/>
              <a:gd name="connsiteY2" fmla="*/ 0 h 1042146"/>
              <a:gd name="connsiteX3" fmla="*/ 3248235 w 3252069"/>
              <a:gd name="connsiteY3" fmla="*/ 1042146 h 1042146"/>
              <a:gd name="connsiteX4" fmla="*/ 456164 w 3252069"/>
              <a:gd name="connsiteY4" fmla="*/ 1021975 h 1042146"/>
              <a:gd name="connsiteX0" fmla="*/ 456164 w 3252069"/>
              <a:gd name="connsiteY0" fmla="*/ 1042144 h 1062315"/>
              <a:gd name="connsiteX1" fmla="*/ 0 w 3252069"/>
              <a:gd name="connsiteY1" fmla="*/ 0 h 1062315"/>
              <a:gd name="connsiteX2" fmla="*/ 3252069 w 3252069"/>
              <a:gd name="connsiteY2" fmla="*/ 20169 h 1062315"/>
              <a:gd name="connsiteX3" fmla="*/ 3248235 w 3252069"/>
              <a:gd name="connsiteY3" fmla="*/ 1062315 h 1062315"/>
              <a:gd name="connsiteX4" fmla="*/ 456164 w 3252069"/>
              <a:gd name="connsiteY4" fmla="*/ 1042144 h 1062315"/>
              <a:gd name="connsiteX0" fmla="*/ 376960 w 3172865"/>
              <a:gd name="connsiteY0" fmla="*/ 1021975 h 1042146"/>
              <a:gd name="connsiteX1" fmla="*/ 0 w 3172865"/>
              <a:gd name="connsiteY1" fmla="*/ 22271 h 1042146"/>
              <a:gd name="connsiteX2" fmla="*/ 3172865 w 3172865"/>
              <a:gd name="connsiteY2" fmla="*/ 0 h 1042146"/>
              <a:gd name="connsiteX3" fmla="*/ 3169031 w 3172865"/>
              <a:gd name="connsiteY3" fmla="*/ 1042146 h 1042146"/>
              <a:gd name="connsiteX4" fmla="*/ 376960 w 3172865"/>
              <a:gd name="connsiteY4" fmla="*/ 1021975 h 1042146"/>
              <a:gd name="connsiteX0" fmla="*/ 456165 w 3252070"/>
              <a:gd name="connsiteY0" fmla="*/ 1053719 h 1073890"/>
              <a:gd name="connsiteX1" fmla="*/ 0 w 3252070"/>
              <a:gd name="connsiteY1" fmla="*/ 0 h 1073890"/>
              <a:gd name="connsiteX2" fmla="*/ 3252070 w 3252070"/>
              <a:gd name="connsiteY2" fmla="*/ 31744 h 1073890"/>
              <a:gd name="connsiteX3" fmla="*/ 3248236 w 3252070"/>
              <a:gd name="connsiteY3" fmla="*/ 1073890 h 1073890"/>
              <a:gd name="connsiteX4" fmla="*/ 456165 w 3252070"/>
              <a:gd name="connsiteY4" fmla="*/ 1053719 h 1073890"/>
              <a:gd name="connsiteX0" fmla="*/ 458624 w 3252070"/>
              <a:gd name="connsiteY0" fmla="*/ 1066658 h 1073890"/>
              <a:gd name="connsiteX1" fmla="*/ 0 w 3252070"/>
              <a:gd name="connsiteY1" fmla="*/ 0 h 1073890"/>
              <a:gd name="connsiteX2" fmla="*/ 3252070 w 3252070"/>
              <a:gd name="connsiteY2" fmla="*/ 31744 h 1073890"/>
              <a:gd name="connsiteX3" fmla="*/ 3248236 w 3252070"/>
              <a:gd name="connsiteY3" fmla="*/ 1073890 h 1073890"/>
              <a:gd name="connsiteX4" fmla="*/ 458624 w 3252070"/>
              <a:gd name="connsiteY4" fmla="*/ 1066658 h 1073890"/>
              <a:gd name="connsiteX0" fmla="*/ 458624 w 3712782"/>
              <a:gd name="connsiteY0" fmla="*/ 1066658 h 1096058"/>
              <a:gd name="connsiteX1" fmla="*/ 0 w 3712782"/>
              <a:gd name="connsiteY1" fmla="*/ 0 h 1096058"/>
              <a:gd name="connsiteX2" fmla="*/ 3252070 w 3712782"/>
              <a:gd name="connsiteY2" fmla="*/ 31744 h 1096058"/>
              <a:gd name="connsiteX3" fmla="*/ 3712782 w 3712782"/>
              <a:gd name="connsiteY3" fmla="*/ 1096058 h 1096058"/>
              <a:gd name="connsiteX4" fmla="*/ 458624 w 3712782"/>
              <a:gd name="connsiteY4" fmla="*/ 1066658 h 1096058"/>
              <a:gd name="connsiteX0" fmla="*/ 458624 w 3713455"/>
              <a:gd name="connsiteY0" fmla="*/ 1066658 h 1096058"/>
              <a:gd name="connsiteX1" fmla="*/ 0 w 3713455"/>
              <a:gd name="connsiteY1" fmla="*/ 0 h 1096058"/>
              <a:gd name="connsiteX2" fmla="*/ 3713455 w 3713455"/>
              <a:gd name="connsiteY2" fmla="*/ 37285 h 1096058"/>
              <a:gd name="connsiteX3" fmla="*/ 3712782 w 3713455"/>
              <a:gd name="connsiteY3" fmla="*/ 1096058 h 1096058"/>
              <a:gd name="connsiteX4" fmla="*/ 458624 w 3713455"/>
              <a:gd name="connsiteY4" fmla="*/ 1066658 h 1096058"/>
              <a:gd name="connsiteX0" fmla="*/ 458624 w 3713455"/>
              <a:gd name="connsiteY0" fmla="*/ 1066658 h 1101600"/>
              <a:gd name="connsiteX1" fmla="*/ 0 w 3713455"/>
              <a:gd name="connsiteY1" fmla="*/ 0 h 1101600"/>
              <a:gd name="connsiteX2" fmla="*/ 3713455 w 3713455"/>
              <a:gd name="connsiteY2" fmla="*/ 37285 h 1101600"/>
              <a:gd name="connsiteX3" fmla="*/ 3703302 w 3713455"/>
              <a:gd name="connsiteY3" fmla="*/ 1101600 h 1101600"/>
              <a:gd name="connsiteX4" fmla="*/ 458624 w 3713455"/>
              <a:gd name="connsiteY4" fmla="*/ 1066658 h 1101600"/>
              <a:gd name="connsiteX0" fmla="*/ 458624 w 3703314"/>
              <a:gd name="connsiteY0" fmla="*/ 1066658 h 1101600"/>
              <a:gd name="connsiteX1" fmla="*/ 0 w 3703314"/>
              <a:gd name="connsiteY1" fmla="*/ 0 h 1101600"/>
              <a:gd name="connsiteX2" fmla="*/ 3700814 w 3703314"/>
              <a:gd name="connsiteY2" fmla="*/ 42827 h 1101600"/>
              <a:gd name="connsiteX3" fmla="*/ 3703302 w 3703314"/>
              <a:gd name="connsiteY3" fmla="*/ 1101600 h 1101600"/>
              <a:gd name="connsiteX4" fmla="*/ 458624 w 3703314"/>
              <a:gd name="connsiteY4" fmla="*/ 1066658 h 1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3314" h="1101600">
                <a:moveTo>
                  <a:pt x="458624" y="1066658"/>
                </a:moveTo>
                <a:lnTo>
                  <a:pt x="0" y="0"/>
                </a:lnTo>
                <a:lnTo>
                  <a:pt x="3700814" y="42827"/>
                </a:lnTo>
                <a:cubicBezTo>
                  <a:pt x="3700590" y="395751"/>
                  <a:pt x="3703526" y="748676"/>
                  <a:pt x="3703302" y="1101600"/>
                </a:cubicBezTo>
                <a:lnTo>
                  <a:pt x="458624" y="1066658"/>
                </a:lnTo>
                <a:close/>
              </a:path>
            </a:pathLst>
          </a:custGeom>
          <a:solidFill>
            <a:srgbClr val="9F5B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B5C50E-493A-47B8-8A06-B8C4E9167FAC}"/>
              </a:ext>
            </a:extLst>
          </p:cNvPr>
          <p:cNvSpPr txBox="1"/>
          <p:nvPr/>
        </p:nvSpPr>
        <p:spPr>
          <a:xfrm>
            <a:off x="7517348" y="3347646"/>
            <a:ext cx="3110484" cy="581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88" b="1" dirty="0">
                <a:latin typeface="Montserrat" panose="02000505000000020004" pitchFamily="2" charset="0"/>
              </a:rPr>
              <a:t>Entry-Level &amp; Mid-Level</a:t>
            </a:r>
          </a:p>
          <a:p>
            <a:pPr algn="ctr"/>
            <a:r>
              <a:rPr lang="en-US" sz="1588" b="1" dirty="0">
                <a:latin typeface="Montserrat" panose="02000505000000020004" pitchFamily="2" charset="0"/>
              </a:rPr>
              <a:t> Philanthropic Donations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289FD3-948E-D740-AD10-8DF8FBD7F6A8}"/>
              </a:ext>
            </a:extLst>
          </p:cNvPr>
          <p:cNvSpPr txBox="1"/>
          <p:nvPr/>
        </p:nvSpPr>
        <p:spPr>
          <a:xfrm>
            <a:off x="6524114" y="1886238"/>
            <a:ext cx="3110484" cy="581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88" b="1" dirty="0">
                <a:solidFill>
                  <a:schemeClr val="bg1"/>
                </a:solidFill>
                <a:latin typeface="Montserrat" panose="02000505000000020004" pitchFamily="2" charset="0"/>
              </a:rPr>
              <a:t>Major Gifts and</a:t>
            </a:r>
          </a:p>
          <a:p>
            <a:pPr algn="ctr"/>
            <a:r>
              <a:rPr lang="en-US" sz="1588" b="1" dirty="0">
                <a:solidFill>
                  <a:schemeClr val="bg1"/>
                </a:solidFill>
                <a:latin typeface="Montserrat" panose="02000505000000020004" pitchFamily="2" charset="0"/>
              </a:rPr>
              <a:t>Capital Campaigns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78EC02-B90E-6840-884D-30E0171C1B1D}"/>
              </a:ext>
            </a:extLst>
          </p:cNvPr>
          <p:cNvSpPr txBox="1"/>
          <p:nvPr/>
        </p:nvSpPr>
        <p:spPr>
          <a:xfrm>
            <a:off x="7699977" y="4815343"/>
            <a:ext cx="3110484" cy="581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88" b="1" dirty="0">
                <a:solidFill>
                  <a:schemeClr val="bg1"/>
                </a:solidFill>
                <a:latin typeface="Montserrat" panose="02000505000000020004" pitchFamily="2" charset="0"/>
              </a:rPr>
              <a:t>Annual Fund Donations Tied</a:t>
            </a:r>
          </a:p>
          <a:p>
            <a:pPr algn="ctr"/>
            <a:r>
              <a:rPr lang="en-US" sz="1588" b="1" dirty="0">
                <a:solidFill>
                  <a:schemeClr val="bg1"/>
                </a:solidFill>
                <a:latin typeface="Montserrat" panose="02000505000000020004" pitchFamily="2" charset="0"/>
              </a:rPr>
              <a:t>To Tickets and Parking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80CD5E8-523F-5C4A-AF9A-2B15F735B59A}"/>
              </a:ext>
            </a:extLst>
          </p:cNvPr>
          <p:cNvSpPr/>
          <p:nvPr/>
        </p:nvSpPr>
        <p:spPr>
          <a:xfrm>
            <a:off x="4715251" y="1175778"/>
            <a:ext cx="729461" cy="743641"/>
          </a:xfrm>
          <a:custGeom>
            <a:avLst/>
            <a:gdLst>
              <a:gd name="connsiteX0" fmla="*/ 0 w 820189"/>
              <a:gd name="connsiteY0" fmla="*/ 1069571 h 1069571"/>
              <a:gd name="connsiteX1" fmla="*/ 820189 w 820189"/>
              <a:gd name="connsiteY1" fmla="*/ 892233 h 1069571"/>
              <a:gd name="connsiteX2" fmla="*/ 0 w 820189"/>
              <a:gd name="connsiteY2" fmla="*/ 0 h 1069571"/>
              <a:gd name="connsiteX3" fmla="*/ 0 w 820189"/>
              <a:gd name="connsiteY3" fmla="*/ 1069571 h 1069571"/>
              <a:gd name="connsiteX0" fmla="*/ 11084 w 820189"/>
              <a:gd name="connsiteY0" fmla="*/ 1086197 h 1086197"/>
              <a:gd name="connsiteX1" fmla="*/ 820189 w 820189"/>
              <a:gd name="connsiteY1" fmla="*/ 892233 h 1086197"/>
              <a:gd name="connsiteX2" fmla="*/ 0 w 820189"/>
              <a:gd name="connsiteY2" fmla="*/ 0 h 1086197"/>
              <a:gd name="connsiteX3" fmla="*/ 11084 w 820189"/>
              <a:gd name="connsiteY3" fmla="*/ 1086197 h 1086197"/>
              <a:gd name="connsiteX0" fmla="*/ 0 w 809105"/>
              <a:gd name="connsiteY0" fmla="*/ 786229 h 786229"/>
              <a:gd name="connsiteX1" fmla="*/ 809105 w 809105"/>
              <a:gd name="connsiteY1" fmla="*/ 592265 h 786229"/>
              <a:gd name="connsiteX2" fmla="*/ 56036 w 809105"/>
              <a:gd name="connsiteY2" fmla="*/ 0 h 786229"/>
              <a:gd name="connsiteX3" fmla="*/ 0 w 809105"/>
              <a:gd name="connsiteY3" fmla="*/ 786229 h 786229"/>
              <a:gd name="connsiteX0" fmla="*/ 3188 w 812293"/>
              <a:gd name="connsiteY0" fmla="*/ 940759 h 940759"/>
              <a:gd name="connsiteX1" fmla="*/ 812293 w 812293"/>
              <a:gd name="connsiteY1" fmla="*/ 746795 h 940759"/>
              <a:gd name="connsiteX2" fmla="*/ 0 w 812293"/>
              <a:gd name="connsiteY2" fmla="*/ 0 h 940759"/>
              <a:gd name="connsiteX3" fmla="*/ 3188 w 812293"/>
              <a:gd name="connsiteY3" fmla="*/ 940759 h 940759"/>
              <a:gd name="connsiteX0" fmla="*/ 145325 w 812293"/>
              <a:gd name="connsiteY0" fmla="*/ 945303 h 945303"/>
              <a:gd name="connsiteX1" fmla="*/ 812293 w 812293"/>
              <a:gd name="connsiteY1" fmla="*/ 746795 h 945303"/>
              <a:gd name="connsiteX2" fmla="*/ 0 w 812293"/>
              <a:gd name="connsiteY2" fmla="*/ 0 h 945303"/>
              <a:gd name="connsiteX3" fmla="*/ 145325 w 812293"/>
              <a:gd name="connsiteY3" fmla="*/ 945303 h 945303"/>
              <a:gd name="connsiteX0" fmla="*/ 73 w 821023"/>
              <a:gd name="connsiteY0" fmla="*/ 963482 h 963482"/>
              <a:gd name="connsiteX1" fmla="*/ 821023 w 821023"/>
              <a:gd name="connsiteY1" fmla="*/ 746795 h 963482"/>
              <a:gd name="connsiteX2" fmla="*/ 8730 w 821023"/>
              <a:gd name="connsiteY2" fmla="*/ 0 h 963482"/>
              <a:gd name="connsiteX3" fmla="*/ 73 w 821023"/>
              <a:gd name="connsiteY3" fmla="*/ 963482 h 963482"/>
              <a:gd name="connsiteX0" fmla="*/ 73 w 809178"/>
              <a:gd name="connsiteY0" fmla="*/ 963482 h 963482"/>
              <a:gd name="connsiteX1" fmla="*/ 809178 w 809178"/>
              <a:gd name="connsiteY1" fmla="*/ 887690 h 963482"/>
              <a:gd name="connsiteX2" fmla="*/ 8730 w 809178"/>
              <a:gd name="connsiteY2" fmla="*/ 0 h 963482"/>
              <a:gd name="connsiteX3" fmla="*/ 73 w 809178"/>
              <a:gd name="connsiteY3" fmla="*/ 963482 h 963482"/>
              <a:gd name="connsiteX0" fmla="*/ 73 w 821023"/>
              <a:gd name="connsiteY0" fmla="*/ 963482 h 963482"/>
              <a:gd name="connsiteX1" fmla="*/ 821023 w 821023"/>
              <a:gd name="connsiteY1" fmla="*/ 719526 h 963482"/>
              <a:gd name="connsiteX2" fmla="*/ 8730 w 821023"/>
              <a:gd name="connsiteY2" fmla="*/ 0 h 963482"/>
              <a:gd name="connsiteX3" fmla="*/ 73 w 821023"/>
              <a:gd name="connsiteY3" fmla="*/ 963482 h 963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023" h="963482">
                <a:moveTo>
                  <a:pt x="73" y="963482"/>
                </a:moveTo>
                <a:lnTo>
                  <a:pt x="821023" y="719526"/>
                </a:lnTo>
                <a:lnTo>
                  <a:pt x="8730" y="0"/>
                </a:lnTo>
                <a:cubicBezTo>
                  <a:pt x="9793" y="313586"/>
                  <a:pt x="-990" y="649896"/>
                  <a:pt x="73" y="963482"/>
                </a:cubicBezTo>
                <a:close/>
              </a:path>
            </a:pathLst>
          </a:custGeom>
          <a:solidFill>
            <a:srgbClr val="9F5B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A56D140-5790-1F4D-B893-83E0D1949939}"/>
              </a:ext>
            </a:extLst>
          </p:cNvPr>
          <p:cNvSpPr/>
          <p:nvPr/>
        </p:nvSpPr>
        <p:spPr>
          <a:xfrm>
            <a:off x="3987626" y="1179443"/>
            <a:ext cx="734839" cy="801737"/>
          </a:xfrm>
          <a:custGeom>
            <a:avLst/>
            <a:gdLst>
              <a:gd name="connsiteX0" fmla="*/ 0 w 831273"/>
              <a:gd name="connsiteY0" fmla="*/ 853440 h 1075113"/>
              <a:gd name="connsiteX1" fmla="*/ 831273 w 831273"/>
              <a:gd name="connsiteY1" fmla="*/ 1075113 h 1075113"/>
              <a:gd name="connsiteX2" fmla="*/ 831273 w 831273"/>
              <a:gd name="connsiteY2" fmla="*/ 0 h 1075113"/>
              <a:gd name="connsiteX3" fmla="*/ 0 w 831273"/>
              <a:gd name="connsiteY3" fmla="*/ 853440 h 1075113"/>
              <a:gd name="connsiteX0" fmla="*/ 0 w 831273"/>
              <a:gd name="connsiteY0" fmla="*/ 870065 h 1075113"/>
              <a:gd name="connsiteX1" fmla="*/ 831273 w 831273"/>
              <a:gd name="connsiteY1" fmla="*/ 1075113 h 1075113"/>
              <a:gd name="connsiteX2" fmla="*/ 831273 w 831273"/>
              <a:gd name="connsiteY2" fmla="*/ 0 h 1075113"/>
              <a:gd name="connsiteX3" fmla="*/ 0 w 831273"/>
              <a:gd name="connsiteY3" fmla="*/ 870065 h 1075113"/>
              <a:gd name="connsiteX0" fmla="*/ 0 w 843118"/>
              <a:gd name="connsiteY0" fmla="*/ 856430 h 1075113"/>
              <a:gd name="connsiteX1" fmla="*/ 843118 w 843118"/>
              <a:gd name="connsiteY1" fmla="*/ 1075113 h 1075113"/>
              <a:gd name="connsiteX2" fmla="*/ 843118 w 843118"/>
              <a:gd name="connsiteY2" fmla="*/ 0 h 1075113"/>
              <a:gd name="connsiteX3" fmla="*/ 0 w 843118"/>
              <a:gd name="connsiteY3" fmla="*/ 856430 h 1075113"/>
              <a:gd name="connsiteX0" fmla="*/ 0 w 843118"/>
              <a:gd name="connsiteY0" fmla="*/ 856430 h 1229642"/>
              <a:gd name="connsiteX1" fmla="*/ 756257 w 843118"/>
              <a:gd name="connsiteY1" fmla="*/ 1229642 h 1229642"/>
              <a:gd name="connsiteX2" fmla="*/ 843118 w 843118"/>
              <a:gd name="connsiteY2" fmla="*/ 0 h 1229642"/>
              <a:gd name="connsiteX3" fmla="*/ 0 w 843118"/>
              <a:gd name="connsiteY3" fmla="*/ 856430 h 1229642"/>
              <a:gd name="connsiteX0" fmla="*/ 0 w 843118"/>
              <a:gd name="connsiteY0" fmla="*/ 856430 h 1184192"/>
              <a:gd name="connsiteX1" fmla="*/ 835222 w 843118"/>
              <a:gd name="connsiteY1" fmla="*/ 1184192 h 1184192"/>
              <a:gd name="connsiteX2" fmla="*/ 843118 w 843118"/>
              <a:gd name="connsiteY2" fmla="*/ 0 h 1184192"/>
              <a:gd name="connsiteX3" fmla="*/ 0 w 843118"/>
              <a:gd name="connsiteY3" fmla="*/ 856430 h 1184192"/>
              <a:gd name="connsiteX0" fmla="*/ 0 w 839170"/>
              <a:gd name="connsiteY0" fmla="*/ 710992 h 1038754"/>
              <a:gd name="connsiteX1" fmla="*/ 835222 w 839170"/>
              <a:gd name="connsiteY1" fmla="*/ 1038754 h 1038754"/>
              <a:gd name="connsiteX2" fmla="*/ 839170 w 839170"/>
              <a:gd name="connsiteY2" fmla="*/ 0 h 1038754"/>
              <a:gd name="connsiteX3" fmla="*/ 0 w 839170"/>
              <a:gd name="connsiteY3" fmla="*/ 710992 h 1038754"/>
              <a:gd name="connsiteX0" fmla="*/ 0 w 708878"/>
              <a:gd name="connsiteY0" fmla="*/ 660998 h 1038754"/>
              <a:gd name="connsiteX1" fmla="*/ 704930 w 708878"/>
              <a:gd name="connsiteY1" fmla="*/ 1038754 h 1038754"/>
              <a:gd name="connsiteX2" fmla="*/ 708878 w 708878"/>
              <a:gd name="connsiteY2" fmla="*/ 0 h 1038754"/>
              <a:gd name="connsiteX3" fmla="*/ 0 w 708878"/>
              <a:gd name="connsiteY3" fmla="*/ 660998 h 1038754"/>
              <a:gd name="connsiteX0" fmla="*/ 0 w 835222"/>
              <a:gd name="connsiteY0" fmla="*/ 697357 h 1038754"/>
              <a:gd name="connsiteX1" fmla="*/ 831274 w 835222"/>
              <a:gd name="connsiteY1" fmla="*/ 1038754 h 1038754"/>
              <a:gd name="connsiteX2" fmla="*/ 835222 w 835222"/>
              <a:gd name="connsiteY2" fmla="*/ 0 h 1038754"/>
              <a:gd name="connsiteX3" fmla="*/ 0 w 835222"/>
              <a:gd name="connsiteY3" fmla="*/ 697357 h 1038754"/>
              <a:gd name="connsiteX0" fmla="*/ 0 w 656046"/>
              <a:gd name="connsiteY0" fmla="*/ 781735 h 1038754"/>
              <a:gd name="connsiteX1" fmla="*/ 652098 w 656046"/>
              <a:gd name="connsiteY1" fmla="*/ 1038754 h 1038754"/>
              <a:gd name="connsiteX2" fmla="*/ 656046 w 656046"/>
              <a:gd name="connsiteY2" fmla="*/ 0 h 1038754"/>
              <a:gd name="connsiteX3" fmla="*/ 0 w 656046"/>
              <a:gd name="connsiteY3" fmla="*/ 781735 h 1038754"/>
              <a:gd name="connsiteX0" fmla="*/ 0 w 839294"/>
              <a:gd name="connsiteY0" fmla="*/ 678606 h 1038754"/>
              <a:gd name="connsiteX1" fmla="*/ 835346 w 839294"/>
              <a:gd name="connsiteY1" fmla="*/ 1038754 h 1038754"/>
              <a:gd name="connsiteX2" fmla="*/ 839294 w 839294"/>
              <a:gd name="connsiteY2" fmla="*/ 0 h 1038754"/>
              <a:gd name="connsiteX3" fmla="*/ 0 w 839294"/>
              <a:gd name="connsiteY3" fmla="*/ 678606 h 1038754"/>
              <a:gd name="connsiteX0" fmla="*/ 0 w 814861"/>
              <a:gd name="connsiteY0" fmla="*/ 687982 h 1038754"/>
              <a:gd name="connsiteX1" fmla="*/ 810913 w 814861"/>
              <a:gd name="connsiteY1" fmla="*/ 1038754 h 1038754"/>
              <a:gd name="connsiteX2" fmla="*/ 814861 w 814861"/>
              <a:gd name="connsiteY2" fmla="*/ 0 h 1038754"/>
              <a:gd name="connsiteX3" fmla="*/ 0 w 814861"/>
              <a:gd name="connsiteY3" fmla="*/ 687982 h 1038754"/>
              <a:gd name="connsiteX0" fmla="*/ 0 w 827077"/>
              <a:gd name="connsiteY0" fmla="*/ 687982 h 1038754"/>
              <a:gd name="connsiteX1" fmla="*/ 823129 w 827077"/>
              <a:gd name="connsiteY1" fmla="*/ 1038754 h 1038754"/>
              <a:gd name="connsiteX2" fmla="*/ 827077 w 827077"/>
              <a:gd name="connsiteY2" fmla="*/ 0 h 1038754"/>
              <a:gd name="connsiteX3" fmla="*/ 0 w 827077"/>
              <a:gd name="connsiteY3" fmla="*/ 687982 h 103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7077" h="1038754">
                <a:moveTo>
                  <a:pt x="0" y="687982"/>
                </a:moveTo>
                <a:lnTo>
                  <a:pt x="823129" y="1038754"/>
                </a:lnTo>
                <a:lnTo>
                  <a:pt x="827077" y="0"/>
                </a:lnTo>
                <a:lnTo>
                  <a:pt x="0" y="687982"/>
                </a:lnTo>
                <a:close/>
              </a:path>
            </a:pathLst>
          </a:custGeom>
          <a:solidFill>
            <a:srgbClr val="9F5B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5DA5377-A767-4D61-AFBC-44533230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PHILANTHROPIC GIVING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C4A7FD9-E2AB-4B93-9CCE-C882F91DA35A}"/>
              </a:ext>
            </a:extLst>
          </p:cNvPr>
          <p:cNvSpPr/>
          <p:nvPr/>
        </p:nvSpPr>
        <p:spPr>
          <a:xfrm>
            <a:off x="2468363" y="3521231"/>
            <a:ext cx="1274618" cy="4248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01C4C4-3C0F-4AC6-BEE3-6FE5ABF4BA00}"/>
              </a:ext>
            </a:extLst>
          </p:cNvPr>
          <p:cNvSpPr txBox="1"/>
          <p:nvPr/>
        </p:nvSpPr>
        <p:spPr>
          <a:xfrm>
            <a:off x="1633663" y="3308404"/>
            <a:ext cx="1669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Montserrat" panose="02000505000000020004" pitchFamily="2" charset="0"/>
              </a:rPr>
              <a:t>Missing Link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68318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7C0FA-6F7F-4DDE-A91C-CF195D841ACB}" type="slidenum">
              <a:rPr lang="en-US" smtClean="0">
                <a:solidFill>
                  <a:schemeClr val="tx1"/>
                </a:solidFill>
              </a:rPr>
              <a:pPr/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73D4BF-A243-4940-9E20-ED792EB1C504}"/>
              </a:ext>
            </a:extLst>
          </p:cNvPr>
          <p:cNvCxnSpPr>
            <a:cxnSpLocks/>
          </p:cNvCxnSpPr>
          <p:nvPr/>
        </p:nvCxnSpPr>
        <p:spPr>
          <a:xfrm flipV="1">
            <a:off x="1920875" y="275403"/>
            <a:ext cx="499596" cy="523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4C1F1BF-59F6-4ECF-A947-12BE9CC1F006}"/>
              </a:ext>
            </a:extLst>
          </p:cNvPr>
          <p:cNvCxnSpPr>
            <a:cxnSpLocks/>
          </p:cNvCxnSpPr>
          <p:nvPr/>
        </p:nvCxnSpPr>
        <p:spPr>
          <a:xfrm>
            <a:off x="1644230" y="3464126"/>
            <a:ext cx="527562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object 18">
            <a:extLst>
              <a:ext uri="{FF2B5EF4-FFF2-40B4-BE49-F238E27FC236}">
                <a16:creationId xmlns:a16="http://schemas.microsoft.com/office/drawing/2014/main" id="{29011EAF-6683-4B51-865C-FD12444E58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7903" y="1033040"/>
            <a:ext cx="122893" cy="139170"/>
          </a:xfrm>
          <a:prstGeom prst="rect">
            <a:avLst/>
          </a:prstGeom>
        </p:spPr>
      </p:pic>
      <p:pic>
        <p:nvPicPr>
          <p:cNvPr id="162" name="object 19">
            <a:extLst>
              <a:ext uri="{FF2B5EF4-FFF2-40B4-BE49-F238E27FC236}">
                <a16:creationId xmlns:a16="http://schemas.microsoft.com/office/drawing/2014/main" id="{913EF0F6-9862-46C0-954A-13425597C56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9426" y="1033040"/>
            <a:ext cx="122904" cy="139170"/>
          </a:xfrm>
          <a:prstGeom prst="rect">
            <a:avLst/>
          </a:prstGeom>
        </p:spPr>
      </p:pic>
      <p:pic>
        <p:nvPicPr>
          <p:cNvPr id="163" name="object 20">
            <a:extLst>
              <a:ext uri="{FF2B5EF4-FFF2-40B4-BE49-F238E27FC236}">
                <a16:creationId xmlns:a16="http://schemas.microsoft.com/office/drawing/2014/main" id="{927850F2-74C6-491B-ABE1-F8B36F5E393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6628" y="1033040"/>
            <a:ext cx="122893" cy="139170"/>
          </a:xfrm>
          <a:prstGeom prst="rect">
            <a:avLst/>
          </a:prstGeom>
        </p:spPr>
      </p:pic>
      <p:pic>
        <p:nvPicPr>
          <p:cNvPr id="166" name="object 23">
            <a:extLst>
              <a:ext uri="{FF2B5EF4-FFF2-40B4-BE49-F238E27FC236}">
                <a16:creationId xmlns:a16="http://schemas.microsoft.com/office/drawing/2014/main" id="{7EC2213D-C4CE-4ECB-A4C8-9791F6F2E0F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3660" y="956645"/>
            <a:ext cx="1248671" cy="268603"/>
          </a:xfrm>
          <a:prstGeom prst="rect">
            <a:avLst/>
          </a:prstGeom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3A1DEA9B-A1BD-4E73-8FE1-F0F5006304CF}"/>
              </a:ext>
            </a:extLst>
          </p:cNvPr>
          <p:cNvSpPr/>
          <p:nvPr/>
        </p:nvSpPr>
        <p:spPr>
          <a:xfrm>
            <a:off x="-2324" y="530693"/>
            <a:ext cx="6244045" cy="3286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2">
              <a:defRPr/>
            </a:pPr>
            <a:endParaRPr lang="en-US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85" name="object 43">
            <a:extLst>
              <a:ext uri="{FF2B5EF4-FFF2-40B4-BE49-F238E27FC236}">
                <a16:creationId xmlns:a16="http://schemas.microsoft.com/office/drawing/2014/main" id="{3C3E624C-B7D8-4F33-81F4-80859431F52F}"/>
              </a:ext>
            </a:extLst>
          </p:cNvPr>
          <p:cNvSpPr txBox="1"/>
          <p:nvPr/>
        </p:nvSpPr>
        <p:spPr>
          <a:xfrm>
            <a:off x="1794386" y="1036379"/>
            <a:ext cx="4423545" cy="472351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31750" defTabSz="914422">
              <a:spcBef>
                <a:spcPts val="83"/>
              </a:spcBef>
              <a:defRPr/>
            </a:pPr>
            <a:r>
              <a:rPr sz="2562" spc="56" baseline="6775" dirty="0">
                <a:latin typeface="Arial Narrow"/>
                <a:cs typeface="Arial Narrow"/>
              </a:rPr>
              <a:t>|</a:t>
            </a:r>
            <a:r>
              <a:rPr sz="1500" baseline="6775" dirty="0">
                <a:latin typeface="Montserrat" panose="02000505000000020004" pitchFamily="2" charset="0"/>
                <a:cs typeface="Arial Narrow"/>
              </a:rPr>
              <a:t> </a:t>
            </a:r>
            <a:r>
              <a:rPr lang="en-US" sz="2333" baseline="6775" dirty="0">
                <a:solidFill>
                  <a:srgbClr val="3B94B2"/>
                </a:solidFill>
                <a:latin typeface="Montserrat" panose="02000505000000020004" pitchFamily="2" charset="0"/>
                <a:cs typeface="Arial Narrow"/>
              </a:rPr>
              <a:t>RESULTS</a:t>
            </a:r>
            <a:r>
              <a:rPr sz="2333" baseline="6775" dirty="0">
                <a:latin typeface="Montserrat" panose="02000505000000020004" pitchFamily="2" charset="0"/>
                <a:cs typeface="Arial Narrow"/>
              </a:rPr>
              <a:t> </a:t>
            </a:r>
            <a:r>
              <a:rPr sz="3000" b="1" dirty="0">
                <a:solidFill>
                  <a:srgbClr val="9F5BC2"/>
                </a:solidFill>
                <a:latin typeface="Montserrat" panose="02000505000000020004" pitchFamily="2" charset="0"/>
                <a:cs typeface="Arial Narrow"/>
              </a:rPr>
              <a:t>DEVELOPMENT</a:t>
            </a:r>
            <a:endParaRPr sz="3000" dirty="0">
              <a:solidFill>
                <a:srgbClr val="9F5BC2"/>
              </a:solidFill>
              <a:latin typeface="Montserrat" panose="02000505000000020004" pitchFamily="2" charset="0"/>
              <a:cs typeface="Arial Narrow"/>
            </a:endParaRPr>
          </a:p>
        </p:txBody>
      </p:sp>
      <p:sp>
        <p:nvSpPr>
          <p:cNvPr id="186" name="object 44">
            <a:extLst>
              <a:ext uri="{FF2B5EF4-FFF2-40B4-BE49-F238E27FC236}">
                <a16:creationId xmlns:a16="http://schemas.microsoft.com/office/drawing/2014/main" id="{E430F9A9-4380-4133-9506-4265250FBC62}"/>
              </a:ext>
            </a:extLst>
          </p:cNvPr>
          <p:cNvSpPr txBox="1"/>
          <p:nvPr/>
        </p:nvSpPr>
        <p:spPr>
          <a:xfrm>
            <a:off x="3800608" y="1705146"/>
            <a:ext cx="1975657" cy="424133"/>
          </a:xfrm>
          <a:prstGeom prst="rect">
            <a:avLst/>
          </a:prstGeom>
        </p:spPr>
        <p:txBody>
          <a:bodyPr vert="horz" wrap="square" lIns="0" tIns="13758" rIns="0" bIns="0" rtlCol="0">
            <a:spAutoFit/>
          </a:bodyPr>
          <a:lstStyle/>
          <a:p>
            <a:pPr marL="10584" defTabSz="914422">
              <a:spcBef>
                <a:spcPts val="108"/>
              </a:spcBef>
              <a:defRPr/>
            </a:pPr>
            <a:r>
              <a:rPr sz="1333" spc="17" dirty="0">
                <a:latin typeface="Montserrat" panose="02000505000000020004" pitchFamily="2" charset="0"/>
                <a:cs typeface="Tahoma"/>
              </a:rPr>
              <a:t>GENERATED</a:t>
            </a:r>
            <a:r>
              <a:rPr lang="en-US" sz="1333" spc="17" dirty="0">
                <a:latin typeface="Montserrat" panose="02000505000000020004" pitchFamily="2" charset="0"/>
                <a:cs typeface="Tahoma"/>
              </a:rPr>
              <a:t> THROUGH FANBASE</a:t>
            </a:r>
            <a:endParaRPr sz="1333" dirty="0">
              <a:latin typeface="Montserrat" panose="02000505000000020004" pitchFamily="2" charset="0"/>
              <a:cs typeface="Tahoma"/>
            </a:endParaRPr>
          </a:p>
        </p:txBody>
      </p:sp>
      <p:sp>
        <p:nvSpPr>
          <p:cNvPr id="187" name="object 45">
            <a:extLst>
              <a:ext uri="{FF2B5EF4-FFF2-40B4-BE49-F238E27FC236}">
                <a16:creationId xmlns:a16="http://schemas.microsoft.com/office/drawing/2014/main" id="{C08D5D03-03FF-418C-9EB9-D9B9913D226C}"/>
              </a:ext>
            </a:extLst>
          </p:cNvPr>
          <p:cNvSpPr txBox="1"/>
          <p:nvPr/>
        </p:nvSpPr>
        <p:spPr>
          <a:xfrm>
            <a:off x="2103041" y="1567164"/>
            <a:ext cx="1697567" cy="703184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0584" defTabSz="914422">
              <a:spcBef>
                <a:spcPts val="83"/>
              </a:spcBef>
              <a:defRPr/>
            </a:pPr>
            <a:r>
              <a:rPr sz="4500" b="1" spc="-308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$</a:t>
            </a:r>
            <a:r>
              <a:rPr lang="en-US" sz="4500" b="1" spc="-308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2.4</a:t>
            </a:r>
            <a:r>
              <a:rPr sz="4500" b="1" spc="-308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M</a:t>
            </a:r>
            <a:endParaRPr sz="4500" dirty="0">
              <a:solidFill>
                <a:srgbClr val="9F5BC2"/>
              </a:solidFill>
              <a:latin typeface="Montserrat" panose="02000505000000020004" pitchFamily="2" charset="0"/>
              <a:cs typeface="Arial"/>
            </a:endParaRPr>
          </a:p>
        </p:txBody>
      </p:sp>
      <p:sp>
        <p:nvSpPr>
          <p:cNvPr id="188" name="object 46">
            <a:extLst>
              <a:ext uri="{FF2B5EF4-FFF2-40B4-BE49-F238E27FC236}">
                <a16:creationId xmlns:a16="http://schemas.microsoft.com/office/drawing/2014/main" id="{6D6CB25F-E1A2-43BF-AD44-DADB03D3FA8D}"/>
              </a:ext>
            </a:extLst>
          </p:cNvPr>
          <p:cNvSpPr txBox="1"/>
          <p:nvPr/>
        </p:nvSpPr>
        <p:spPr>
          <a:xfrm>
            <a:off x="4738209" y="2223479"/>
            <a:ext cx="2138709" cy="897147"/>
          </a:xfrm>
          <a:prstGeom prst="rect">
            <a:avLst/>
          </a:prstGeom>
        </p:spPr>
        <p:txBody>
          <a:bodyPr vert="horz" wrap="square" lIns="0" tIns="12171" rIns="0" bIns="0" rtlCol="0">
            <a:spAutoFit/>
          </a:bodyPr>
          <a:lstStyle/>
          <a:p>
            <a:pPr marL="10584" defTabSz="914422">
              <a:lnSpc>
                <a:spcPts val="5596"/>
              </a:lnSpc>
              <a:spcBef>
                <a:spcPts val="96"/>
              </a:spcBef>
              <a:defRPr/>
            </a:pPr>
            <a:r>
              <a:rPr sz="4500" b="1" spc="-267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$100K+</a:t>
            </a:r>
            <a:endParaRPr sz="4500" dirty="0">
              <a:solidFill>
                <a:srgbClr val="9F5BC2"/>
              </a:solidFill>
              <a:latin typeface="Montserrat" panose="02000505000000020004" pitchFamily="2" charset="0"/>
              <a:cs typeface="Arial"/>
            </a:endParaRPr>
          </a:p>
          <a:p>
            <a:pPr marL="43920" defTabSz="914422">
              <a:lnSpc>
                <a:spcPts val="1345"/>
              </a:lnSpc>
              <a:defRPr/>
            </a:pPr>
            <a:r>
              <a:rPr sz="1125" spc="-17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GIFT</a:t>
            </a:r>
            <a:r>
              <a:rPr sz="1125" spc="-58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 </a:t>
            </a:r>
            <a:r>
              <a:rPr sz="1125" spc="8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FOR</a:t>
            </a:r>
            <a:r>
              <a:rPr sz="1125" spc="-54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 </a:t>
            </a:r>
            <a:r>
              <a:rPr sz="1125" spc="8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THE</a:t>
            </a:r>
            <a:r>
              <a:rPr sz="1125" spc="-42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 </a:t>
            </a:r>
            <a:r>
              <a:rPr sz="1125" spc="12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NEXT</a:t>
            </a:r>
            <a:r>
              <a:rPr sz="1125" spc="-58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 </a:t>
            </a:r>
            <a:r>
              <a:rPr sz="1125" spc="12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5</a:t>
            </a:r>
            <a:r>
              <a:rPr sz="1125" spc="-67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 </a:t>
            </a:r>
            <a:r>
              <a:rPr sz="1125" spc="33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YEARS</a:t>
            </a:r>
            <a:endParaRPr sz="1125" dirty="0">
              <a:solidFill>
                <a:srgbClr val="9F5BC2"/>
              </a:solidFill>
              <a:latin typeface="Montserrat" panose="02000505000000020004" pitchFamily="2" charset="0"/>
              <a:cs typeface="Tahoma"/>
            </a:endParaRPr>
          </a:p>
        </p:txBody>
      </p:sp>
      <p:grpSp>
        <p:nvGrpSpPr>
          <p:cNvPr id="206" name="object 64">
            <a:extLst>
              <a:ext uri="{FF2B5EF4-FFF2-40B4-BE49-F238E27FC236}">
                <a16:creationId xmlns:a16="http://schemas.microsoft.com/office/drawing/2014/main" id="{377E8D93-2595-4FEF-81B9-986F80C04A18}"/>
              </a:ext>
            </a:extLst>
          </p:cNvPr>
          <p:cNvGrpSpPr/>
          <p:nvPr/>
        </p:nvGrpSpPr>
        <p:grpSpPr>
          <a:xfrm>
            <a:off x="3364419" y="2244272"/>
            <a:ext cx="456671" cy="976842"/>
            <a:chOff x="9755686" y="2914493"/>
            <a:chExt cx="548005" cy="1172210"/>
          </a:xfrm>
        </p:grpSpPr>
        <p:sp>
          <p:nvSpPr>
            <p:cNvPr id="207" name="object 65">
              <a:extLst>
                <a:ext uri="{FF2B5EF4-FFF2-40B4-BE49-F238E27FC236}">
                  <a16:creationId xmlns:a16="http://schemas.microsoft.com/office/drawing/2014/main" id="{F3E5CE52-2E57-44B2-B1BD-389034836233}"/>
                </a:ext>
              </a:extLst>
            </p:cNvPr>
            <p:cNvSpPr/>
            <p:nvPr/>
          </p:nvSpPr>
          <p:spPr>
            <a:xfrm>
              <a:off x="9862333" y="4036217"/>
              <a:ext cx="354965" cy="50800"/>
            </a:xfrm>
            <a:custGeom>
              <a:avLst/>
              <a:gdLst/>
              <a:ahLst/>
              <a:cxnLst/>
              <a:rect l="l" t="t" r="r" b="b"/>
              <a:pathLst>
                <a:path w="354965" h="50800">
                  <a:moveTo>
                    <a:pt x="177469" y="0"/>
                  </a:moveTo>
                  <a:lnTo>
                    <a:pt x="108393" y="1975"/>
                  </a:lnTo>
                  <a:lnTo>
                    <a:pt x="51982" y="7362"/>
                  </a:lnTo>
                  <a:lnTo>
                    <a:pt x="13947" y="15355"/>
                  </a:lnTo>
                  <a:lnTo>
                    <a:pt x="0" y="25146"/>
                  </a:lnTo>
                  <a:lnTo>
                    <a:pt x="13947" y="34929"/>
                  </a:lnTo>
                  <a:lnTo>
                    <a:pt x="51982" y="42918"/>
                  </a:lnTo>
                  <a:lnTo>
                    <a:pt x="108393" y="48304"/>
                  </a:lnTo>
                  <a:lnTo>
                    <a:pt x="177469" y="50279"/>
                  </a:lnTo>
                  <a:lnTo>
                    <a:pt x="246553" y="48304"/>
                  </a:lnTo>
                  <a:lnTo>
                    <a:pt x="302968" y="42918"/>
                  </a:lnTo>
                  <a:lnTo>
                    <a:pt x="341004" y="34929"/>
                  </a:lnTo>
                  <a:lnTo>
                    <a:pt x="354952" y="25146"/>
                  </a:lnTo>
                  <a:lnTo>
                    <a:pt x="341004" y="15355"/>
                  </a:lnTo>
                  <a:lnTo>
                    <a:pt x="302968" y="7362"/>
                  </a:lnTo>
                  <a:lnTo>
                    <a:pt x="246553" y="1975"/>
                  </a:lnTo>
                  <a:lnTo>
                    <a:pt x="177469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 defTabSz="914422">
                <a:defRPr/>
              </a:pPr>
              <a:endParaRPr sz="1500" dirty="0">
                <a:latin typeface="Calibri"/>
              </a:endParaRPr>
            </a:p>
          </p:txBody>
        </p:sp>
        <p:pic>
          <p:nvPicPr>
            <p:cNvPr id="208" name="object 66">
              <a:extLst>
                <a:ext uri="{FF2B5EF4-FFF2-40B4-BE49-F238E27FC236}">
                  <a16:creationId xmlns:a16="http://schemas.microsoft.com/office/drawing/2014/main" id="{0E5C3A2F-42F2-4D9B-A4E5-36E57514DA3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44943" y="3158373"/>
              <a:ext cx="186258" cy="186258"/>
            </a:xfrm>
            <a:prstGeom prst="rect">
              <a:avLst/>
            </a:prstGeom>
          </p:spPr>
        </p:pic>
        <p:sp>
          <p:nvSpPr>
            <p:cNvPr id="209" name="object 67">
              <a:extLst>
                <a:ext uri="{FF2B5EF4-FFF2-40B4-BE49-F238E27FC236}">
                  <a16:creationId xmlns:a16="http://schemas.microsoft.com/office/drawing/2014/main" id="{8191D197-3464-4D93-885B-5866D928DB0A}"/>
                </a:ext>
              </a:extLst>
            </p:cNvPr>
            <p:cNvSpPr/>
            <p:nvPr/>
          </p:nvSpPr>
          <p:spPr>
            <a:xfrm>
              <a:off x="9755686" y="3116669"/>
              <a:ext cx="548005" cy="940435"/>
            </a:xfrm>
            <a:custGeom>
              <a:avLst/>
              <a:gdLst/>
              <a:ahLst/>
              <a:cxnLst/>
              <a:rect l="l" t="t" r="r" b="b"/>
              <a:pathLst>
                <a:path w="548004" h="940435">
                  <a:moveTo>
                    <a:pt x="38226" y="0"/>
                  </a:moveTo>
                  <a:lnTo>
                    <a:pt x="22267" y="4650"/>
                  </a:lnTo>
                  <a:lnTo>
                    <a:pt x="9374" y="15119"/>
                  </a:lnTo>
                  <a:lnTo>
                    <a:pt x="1762" y="29235"/>
                  </a:lnTo>
                  <a:lnTo>
                    <a:pt x="0" y="45178"/>
                  </a:lnTo>
                  <a:lnTo>
                    <a:pt x="4652" y="61127"/>
                  </a:lnTo>
                  <a:lnTo>
                    <a:pt x="125860" y="292394"/>
                  </a:lnTo>
                  <a:lnTo>
                    <a:pt x="183112" y="325528"/>
                  </a:lnTo>
                  <a:lnTo>
                    <a:pt x="183112" y="549467"/>
                  </a:lnTo>
                  <a:lnTo>
                    <a:pt x="136935" y="892608"/>
                  </a:lnTo>
                  <a:lnTo>
                    <a:pt x="138019" y="909179"/>
                  </a:lnTo>
                  <a:lnTo>
                    <a:pt x="145130" y="923553"/>
                  </a:lnTo>
                  <a:lnTo>
                    <a:pt x="157112" y="934215"/>
                  </a:lnTo>
                  <a:lnTo>
                    <a:pt x="172812" y="939649"/>
                  </a:lnTo>
                  <a:lnTo>
                    <a:pt x="178438" y="940030"/>
                  </a:lnTo>
                  <a:lnTo>
                    <a:pt x="193212" y="937318"/>
                  </a:lnTo>
                  <a:lnTo>
                    <a:pt x="205818" y="929776"/>
                  </a:lnTo>
                  <a:lnTo>
                    <a:pt x="215088" y="918293"/>
                  </a:lnTo>
                  <a:lnTo>
                    <a:pt x="219853" y="903759"/>
                  </a:lnTo>
                  <a:lnTo>
                    <a:pt x="260201" y="603975"/>
                  </a:lnTo>
                  <a:lnTo>
                    <a:pt x="315624" y="603975"/>
                  </a:lnTo>
                  <a:lnTo>
                    <a:pt x="363236" y="721463"/>
                  </a:lnTo>
                  <a:lnTo>
                    <a:pt x="344783" y="893726"/>
                  </a:lnTo>
                  <a:lnTo>
                    <a:pt x="346315" y="910267"/>
                  </a:lnTo>
                  <a:lnTo>
                    <a:pt x="353811" y="924442"/>
                  </a:lnTo>
                  <a:lnTo>
                    <a:pt x="366077" y="934772"/>
                  </a:lnTo>
                  <a:lnTo>
                    <a:pt x="381918" y="939776"/>
                  </a:lnTo>
                  <a:lnTo>
                    <a:pt x="386426" y="940017"/>
                  </a:lnTo>
                  <a:lnTo>
                    <a:pt x="401493" y="937196"/>
                  </a:lnTo>
                  <a:lnTo>
                    <a:pt x="414246" y="929378"/>
                  </a:lnTo>
                  <a:lnTo>
                    <a:pt x="423474" y="917536"/>
                  </a:lnTo>
                  <a:lnTo>
                    <a:pt x="427968" y="902641"/>
                  </a:lnTo>
                  <a:lnTo>
                    <a:pt x="448275" y="713094"/>
                  </a:lnTo>
                  <a:lnTo>
                    <a:pt x="447310" y="706160"/>
                  </a:lnTo>
                  <a:lnTo>
                    <a:pt x="381638" y="544108"/>
                  </a:lnTo>
                  <a:lnTo>
                    <a:pt x="381638" y="329668"/>
                  </a:lnTo>
                  <a:lnTo>
                    <a:pt x="399533" y="329541"/>
                  </a:lnTo>
                  <a:lnTo>
                    <a:pt x="466182" y="548680"/>
                  </a:lnTo>
                  <a:lnTo>
                    <a:pt x="474072" y="563297"/>
                  </a:lnTo>
                  <a:lnTo>
                    <a:pt x="486525" y="573405"/>
                  </a:lnTo>
                  <a:lnTo>
                    <a:pt x="501858" y="578110"/>
                  </a:lnTo>
                  <a:lnTo>
                    <a:pt x="518392" y="576518"/>
                  </a:lnTo>
                  <a:lnTo>
                    <a:pt x="533011" y="568637"/>
                  </a:lnTo>
                  <a:lnTo>
                    <a:pt x="543122" y="556193"/>
                  </a:lnTo>
                  <a:lnTo>
                    <a:pt x="547828" y="540865"/>
                  </a:lnTo>
                  <a:lnTo>
                    <a:pt x="546230" y="524334"/>
                  </a:lnTo>
                  <a:lnTo>
                    <a:pt x="470500" y="275312"/>
                  </a:lnTo>
                  <a:lnTo>
                    <a:pt x="443745" y="247802"/>
                  </a:lnTo>
                  <a:lnTo>
                    <a:pt x="430279" y="245658"/>
                  </a:lnTo>
                  <a:lnTo>
                    <a:pt x="337608" y="246305"/>
                  </a:lnTo>
                  <a:lnTo>
                    <a:pt x="333912" y="246712"/>
                  </a:lnTo>
                  <a:lnTo>
                    <a:pt x="211255" y="246712"/>
                  </a:lnTo>
                  <a:lnTo>
                    <a:pt x="192637" y="239574"/>
                  </a:lnTo>
                  <a:lnTo>
                    <a:pt x="78756" y="22277"/>
                  </a:lnTo>
                  <a:lnTo>
                    <a:pt x="68283" y="9382"/>
                  </a:lnTo>
                  <a:lnTo>
                    <a:pt x="54169" y="1767"/>
                  </a:lnTo>
                  <a:lnTo>
                    <a:pt x="38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22">
                <a:defRPr/>
              </a:pPr>
              <a:endParaRPr sz="1500" dirty="0">
                <a:latin typeface="Calibri"/>
              </a:endParaRPr>
            </a:p>
          </p:txBody>
        </p:sp>
        <p:sp>
          <p:nvSpPr>
            <p:cNvPr id="210" name="object 68">
              <a:extLst>
                <a:ext uri="{FF2B5EF4-FFF2-40B4-BE49-F238E27FC236}">
                  <a16:creationId xmlns:a16="http://schemas.microsoft.com/office/drawing/2014/main" id="{14867A0C-14FA-4461-A2D3-10E0EAD3FFAE}"/>
                </a:ext>
              </a:extLst>
            </p:cNvPr>
            <p:cNvSpPr/>
            <p:nvPr/>
          </p:nvSpPr>
          <p:spPr>
            <a:xfrm>
              <a:off x="9811895" y="2915795"/>
              <a:ext cx="172720" cy="123189"/>
            </a:xfrm>
            <a:custGeom>
              <a:avLst/>
              <a:gdLst/>
              <a:ahLst/>
              <a:cxnLst/>
              <a:rect l="l" t="t" r="r" b="b"/>
              <a:pathLst>
                <a:path w="172720" h="123189">
                  <a:moveTo>
                    <a:pt x="22542" y="0"/>
                  </a:moveTo>
                  <a:lnTo>
                    <a:pt x="19020" y="21449"/>
                  </a:lnTo>
                  <a:lnTo>
                    <a:pt x="0" y="122567"/>
                  </a:lnTo>
                  <a:lnTo>
                    <a:pt x="172148" y="86334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914422">
                <a:defRPr/>
              </a:pPr>
              <a:endParaRPr sz="1500" dirty="0">
                <a:latin typeface="Calibri"/>
              </a:endParaRPr>
            </a:p>
          </p:txBody>
        </p:sp>
        <p:sp>
          <p:nvSpPr>
            <p:cNvPr id="211" name="object 69">
              <a:extLst>
                <a:ext uri="{FF2B5EF4-FFF2-40B4-BE49-F238E27FC236}">
                  <a16:creationId xmlns:a16="http://schemas.microsoft.com/office/drawing/2014/main" id="{293D7EB0-9E0A-42DE-A700-B049FB34163B}"/>
                </a:ext>
              </a:extLst>
            </p:cNvPr>
            <p:cNvSpPr/>
            <p:nvPr/>
          </p:nvSpPr>
          <p:spPr>
            <a:xfrm>
              <a:off x="9787350" y="2914493"/>
              <a:ext cx="47625" cy="260350"/>
            </a:xfrm>
            <a:custGeom>
              <a:avLst/>
              <a:gdLst/>
              <a:ahLst/>
              <a:cxnLst/>
              <a:rect l="l" t="t" r="r" b="b"/>
              <a:pathLst>
                <a:path w="47625" h="260350">
                  <a:moveTo>
                    <a:pt x="38239" y="0"/>
                  </a:moveTo>
                  <a:lnTo>
                    <a:pt x="0" y="258483"/>
                  </a:lnTo>
                  <a:lnTo>
                    <a:pt x="8851" y="259791"/>
                  </a:lnTo>
                  <a:lnTo>
                    <a:pt x="47091" y="1295"/>
                  </a:lnTo>
                  <a:lnTo>
                    <a:pt x="38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22">
                <a:defRPr/>
              </a:pPr>
              <a:endParaRPr sz="1500" dirty="0">
                <a:latin typeface="Calibri"/>
              </a:endParaRPr>
            </a:p>
          </p:txBody>
        </p:sp>
      </p:grpSp>
      <p:sp>
        <p:nvSpPr>
          <p:cNvPr id="212" name="object 70">
            <a:extLst>
              <a:ext uri="{FF2B5EF4-FFF2-40B4-BE49-F238E27FC236}">
                <a16:creationId xmlns:a16="http://schemas.microsoft.com/office/drawing/2014/main" id="{699676DA-3E64-4E24-B4DF-E33DF9963098}"/>
              </a:ext>
            </a:extLst>
          </p:cNvPr>
          <p:cNvSpPr/>
          <p:nvPr/>
        </p:nvSpPr>
        <p:spPr>
          <a:xfrm>
            <a:off x="3931048" y="2514023"/>
            <a:ext cx="538163" cy="628650"/>
          </a:xfrm>
          <a:custGeom>
            <a:avLst/>
            <a:gdLst/>
            <a:ahLst/>
            <a:cxnLst/>
            <a:rect l="l" t="t" r="r" b="b"/>
            <a:pathLst>
              <a:path w="645795" h="754379">
                <a:moveTo>
                  <a:pt x="330390" y="459663"/>
                </a:moveTo>
                <a:lnTo>
                  <a:pt x="312610" y="436930"/>
                </a:lnTo>
                <a:lnTo>
                  <a:pt x="312610" y="454888"/>
                </a:lnTo>
                <a:lnTo>
                  <a:pt x="312610" y="464451"/>
                </a:lnTo>
                <a:lnTo>
                  <a:pt x="309105" y="468503"/>
                </a:lnTo>
                <a:lnTo>
                  <a:pt x="300824" y="468503"/>
                </a:lnTo>
                <a:lnTo>
                  <a:pt x="297319" y="464451"/>
                </a:lnTo>
                <a:lnTo>
                  <a:pt x="297319" y="454888"/>
                </a:lnTo>
                <a:lnTo>
                  <a:pt x="300824" y="450850"/>
                </a:lnTo>
                <a:lnTo>
                  <a:pt x="309105" y="450850"/>
                </a:lnTo>
                <a:lnTo>
                  <a:pt x="312610" y="454888"/>
                </a:lnTo>
                <a:lnTo>
                  <a:pt x="312610" y="436930"/>
                </a:lnTo>
                <a:lnTo>
                  <a:pt x="279539" y="459663"/>
                </a:lnTo>
                <a:lnTo>
                  <a:pt x="281546" y="469099"/>
                </a:lnTo>
                <a:lnTo>
                  <a:pt x="286994" y="476808"/>
                </a:lnTo>
                <a:lnTo>
                  <a:pt x="295084" y="482015"/>
                </a:lnTo>
                <a:lnTo>
                  <a:pt x="304965" y="483920"/>
                </a:lnTo>
                <a:lnTo>
                  <a:pt x="314858" y="482015"/>
                </a:lnTo>
                <a:lnTo>
                  <a:pt x="322935" y="476808"/>
                </a:lnTo>
                <a:lnTo>
                  <a:pt x="328396" y="469099"/>
                </a:lnTo>
                <a:lnTo>
                  <a:pt x="328523" y="468503"/>
                </a:lnTo>
                <a:lnTo>
                  <a:pt x="330390" y="459663"/>
                </a:lnTo>
                <a:close/>
              </a:path>
              <a:path w="645795" h="754379">
                <a:moveTo>
                  <a:pt x="330390" y="192633"/>
                </a:moveTo>
                <a:lnTo>
                  <a:pt x="329285" y="185534"/>
                </a:lnTo>
                <a:lnTo>
                  <a:pt x="328422" y="183807"/>
                </a:lnTo>
                <a:lnTo>
                  <a:pt x="326174" y="179273"/>
                </a:lnTo>
                <a:lnTo>
                  <a:pt x="321398" y="174155"/>
                </a:lnTo>
                <a:lnTo>
                  <a:pt x="315277" y="170497"/>
                </a:lnTo>
                <a:lnTo>
                  <a:pt x="312610" y="169379"/>
                </a:lnTo>
                <a:lnTo>
                  <a:pt x="312610" y="187858"/>
                </a:lnTo>
                <a:lnTo>
                  <a:pt x="312610" y="197421"/>
                </a:lnTo>
                <a:lnTo>
                  <a:pt x="309105" y="201460"/>
                </a:lnTo>
                <a:lnTo>
                  <a:pt x="300824" y="201460"/>
                </a:lnTo>
                <a:lnTo>
                  <a:pt x="297319" y="197421"/>
                </a:lnTo>
                <a:lnTo>
                  <a:pt x="297319" y="187858"/>
                </a:lnTo>
                <a:lnTo>
                  <a:pt x="300824" y="183807"/>
                </a:lnTo>
                <a:lnTo>
                  <a:pt x="309105" y="183807"/>
                </a:lnTo>
                <a:lnTo>
                  <a:pt x="312610" y="187858"/>
                </a:lnTo>
                <a:lnTo>
                  <a:pt x="312610" y="169379"/>
                </a:lnTo>
                <a:lnTo>
                  <a:pt x="312115" y="169164"/>
                </a:lnTo>
                <a:lnTo>
                  <a:pt x="308635" y="168389"/>
                </a:lnTo>
                <a:lnTo>
                  <a:pt x="295808" y="168389"/>
                </a:lnTo>
                <a:lnTo>
                  <a:pt x="287782" y="173062"/>
                </a:lnTo>
                <a:lnTo>
                  <a:pt x="280936" y="183692"/>
                </a:lnTo>
                <a:lnTo>
                  <a:pt x="279590" y="187858"/>
                </a:lnTo>
                <a:lnTo>
                  <a:pt x="279539" y="192633"/>
                </a:lnTo>
                <a:lnTo>
                  <a:pt x="281051" y="200850"/>
                </a:lnTo>
                <a:lnTo>
                  <a:pt x="303060" y="216865"/>
                </a:lnTo>
                <a:lnTo>
                  <a:pt x="304965" y="216865"/>
                </a:lnTo>
                <a:lnTo>
                  <a:pt x="330390" y="195567"/>
                </a:lnTo>
                <a:lnTo>
                  <a:pt x="330390" y="192633"/>
                </a:lnTo>
                <a:close/>
              </a:path>
              <a:path w="645795" h="754379">
                <a:moveTo>
                  <a:pt x="645706" y="306070"/>
                </a:moveTo>
                <a:lnTo>
                  <a:pt x="619010" y="267970"/>
                </a:lnTo>
                <a:lnTo>
                  <a:pt x="567601" y="245110"/>
                </a:lnTo>
                <a:lnTo>
                  <a:pt x="481330" y="209550"/>
                </a:lnTo>
                <a:lnTo>
                  <a:pt x="481330" y="198120"/>
                </a:lnTo>
                <a:lnTo>
                  <a:pt x="481330" y="33020"/>
                </a:lnTo>
                <a:lnTo>
                  <a:pt x="481330" y="12700"/>
                </a:lnTo>
                <a:lnTo>
                  <a:pt x="479717" y="8890"/>
                </a:lnTo>
                <a:lnTo>
                  <a:pt x="477215" y="6350"/>
                </a:lnTo>
                <a:lnTo>
                  <a:pt x="474573" y="2540"/>
                </a:lnTo>
                <a:lnTo>
                  <a:pt x="470484" y="0"/>
                </a:lnTo>
                <a:lnTo>
                  <a:pt x="448246" y="0"/>
                </a:lnTo>
                <a:lnTo>
                  <a:pt x="448246" y="33020"/>
                </a:lnTo>
                <a:lnTo>
                  <a:pt x="448246" y="198120"/>
                </a:lnTo>
                <a:lnTo>
                  <a:pt x="443649" y="198120"/>
                </a:lnTo>
                <a:lnTo>
                  <a:pt x="441883" y="194310"/>
                </a:lnTo>
                <a:lnTo>
                  <a:pt x="437070" y="184150"/>
                </a:lnTo>
                <a:lnTo>
                  <a:pt x="431076" y="175260"/>
                </a:lnTo>
                <a:lnTo>
                  <a:pt x="423252" y="168910"/>
                </a:lnTo>
                <a:lnTo>
                  <a:pt x="412978" y="163830"/>
                </a:lnTo>
                <a:lnTo>
                  <a:pt x="412978" y="100330"/>
                </a:lnTo>
                <a:lnTo>
                  <a:pt x="395058" y="100330"/>
                </a:lnTo>
                <a:lnTo>
                  <a:pt x="387451" y="99060"/>
                </a:lnTo>
                <a:lnTo>
                  <a:pt x="380733" y="96520"/>
                </a:lnTo>
                <a:lnTo>
                  <a:pt x="378917" y="95250"/>
                </a:lnTo>
                <a:lnTo>
                  <a:pt x="375297" y="92710"/>
                </a:lnTo>
                <a:lnTo>
                  <a:pt x="371538" y="87630"/>
                </a:lnTo>
                <a:lnTo>
                  <a:pt x="371538" y="62230"/>
                </a:lnTo>
                <a:lnTo>
                  <a:pt x="238429" y="62230"/>
                </a:lnTo>
                <a:lnTo>
                  <a:pt x="238429" y="87630"/>
                </a:lnTo>
                <a:lnTo>
                  <a:pt x="234657" y="92710"/>
                </a:lnTo>
                <a:lnTo>
                  <a:pt x="229209" y="96520"/>
                </a:lnTo>
                <a:lnTo>
                  <a:pt x="222491" y="99060"/>
                </a:lnTo>
                <a:lnTo>
                  <a:pt x="214896" y="100330"/>
                </a:lnTo>
                <a:lnTo>
                  <a:pt x="196977" y="100330"/>
                </a:lnTo>
                <a:lnTo>
                  <a:pt x="196977" y="554990"/>
                </a:lnTo>
                <a:lnTo>
                  <a:pt x="214896" y="554990"/>
                </a:lnTo>
                <a:lnTo>
                  <a:pt x="214896" y="556260"/>
                </a:lnTo>
                <a:lnTo>
                  <a:pt x="217284" y="556260"/>
                </a:lnTo>
                <a:lnTo>
                  <a:pt x="227482" y="557530"/>
                </a:lnTo>
                <a:lnTo>
                  <a:pt x="235127" y="562610"/>
                </a:lnTo>
                <a:lnTo>
                  <a:pt x="238429" y="568960"/>
                </a:lnTo>
                <a:lnTo>
                  <a:pt x="238429" y="594360"/>
                </a:lnTo>
                <a:lnTo>
                  <a:pt x="371538" y="594360"/>
                </a:lnTo>
                <a:lnTo>
                  <a:pt x="371538" y="568960"/>
                </a:lnTo>
                <a:lnTo>
                  <a:pt x="372237" y="567690"/>
                </a:lnTo>
                <a:lnTo>
                  <a:pt x="373100" y="566420"/>
                </a:lnTo>
                <a:lnTo>
                  <a:pt x="374167" y="565150"/>
                </a:lnTo>
                <a:lnTo>
                  <a:pt x="374865" y="568960"/>
                </a:lnTo>
                <a:lnTo>
                  <a:pt x="375653" y="572770"/>
                </a:lnTo>
                <a:lnTo>
                  <a:pt x="377875" y="582930"/>
                </a:lnTo>
                <a:lnTo>
                  <a:pt x="379349" y="588010"/>
                </a:lnTo>
                <a:lnTo>
                  <a:pt x="381088" y="593090"/>
                </a:lnTo>
                <a:lnTo>
                  <a:pt x="383616" y="599440"/>
                </a:lnTo>
                <a:lnTo>
                  <a:pt x="386461" y="607060"/>
                </a:lnTo>
                <a:lnTo>
                  <a:pt x="389648" y="613410"/>
                </a:lnTo>
                <a:lnTo>
                  <a:pt x="393141" y="619760"/>
                </a:lnTo>
                <a:lnTo>
                  <a:pt x="161709" y="619760"/>
                </a:lnTo>
                <a:lnTo>
                  <a:pt x="161709" y="354330"/>
                </a:lnTo>
                <a:lnTo>
                  <a:pt x="161709" y="113030"/>
                </a:lnTo>
                <a:lnTo>
                  <a:pt x="161709" y="33020"/>
                </a:lnTo>
                <a:lnTo>
                  <a:pt x="448246" y="33020"/>
                </a:lnTo>
                <a:lnTo>
                  <a:pt x="448246" y="0"/>
                </a:lnTo>
                <a:lnTo>
                  <a:pt x="136321" y="0"/>
                </a:lnTo>
                <a:lnTo>
                  <a:pt x="128638" y="7620"/>
                </a:lnTo>
                <a:lnTo>
                  <a:pt x="128638" y="77470"/>
                </a:lnTo>
                <a:lnTo>
                  <a:pt x="128638" y="113030"/>
                </a:lnTo>
                <a:lnTo>
                  <a:pt x="128638" y="354330"/>
                </a:lnTo>
                <a:lnTo>
                  <a:pt x="38125" y="149860"/>
                </a:lnTo>
                <a:lnTo>
                  <a:pt x="128638" y="113030"/>
                </a:lnTo>
                <a:lnTo>
                  <a:pt x="128638" y="77470"/>
                </a:lnTo>
                <a:lnTo>
                  <a:pt x="11938" y="124460"/>
                </a:lnTo>
                <a:lnTo>
                  <a:pt x="5194" y="129540"/>
                </a:lnTo>
                <a:lnTo>
                  <a:pt x="1155" y="134620"/>
                </a:lnTo>
                <a:lnTo>
                  <a:pt x="0" y="142240"/>
                </a:lnTo>
                <a:lnTo>
                  <a:pt x="1943" y="149860"/>
                </a:lnTo>
                <a:lnTo>
                  <a:pt x="128638" y="434340"/>
                </a:lnTo>
                <a:lnTo>
                  <a:pt x="128638" y="645160"/>
                </a:lnTo>
                <a:lnTo>
                  <a:pt x="136004" y="652780"/>
                </a:lnTo>
                <a:lnTo>
                  <a:pt x="225577" y="652780"/>
                </a:lnTo>
                <a:lnTo>
                  <a:pt x="261315" y="734060"/>
                </a:lnTo>
                <a:lnTo>
                  <a:pt x="270992" y="737870"/>
                </a:lnTo>
                <a:lnTo>
                  <a:pt x="368465" y="698500"/>
                </a:lnTo>
                <a:lnTo>
                  <a:pt x="415645" y="679450"/>
                </a:lnTo>
                <a:lnTo>
                  <a:pt x="415467" y="739140"/>
                </a:lnTo>
                <a:lnTo>
                  <a:pt x="420598" y="750570"/>
                </a:lnTo>
                <a:lnTo>
                  <a:pt x="431952" y="754380"/>
                </a:lnTo>
                <a:lnTo>
                  <a:pt x="443318" y="750570"/>
                </a:lnTo>
                <a:lnTo>
                  <a:pt x="448525" y="739140"/>
                </a:lnTo>
                <a:lnTo>
                  <a:pt x="448703" y="679450"/>
                </a:lnTo>
                <a:lnTo>
                  <a:pt x="448805" y="647700"/>
                </a:lnTo>
                <a:lnTo>
                  <a:pt x="449300" y="642620"/>
                </a:lnTo>
                <a:lnTo>
                  <a:pt x="448017" y="637540"/>
                </a:lnTo>
                <a:lnTo>
                  <a:pt x="447738" y="637540"/>
                </a:lnTo>
                <a:lnTo>
                  <a:pt x="446709" y="635000"/>
                </a:lnTo>
                <a:lnTo>
                  <a:pt x="445795" y="633730"/>
                </a:lnTo>
                <a:lnTo>
                  <a:pt x="443103" y="631190"/>
                </a:lnTo>
                <a:lnTo>
                  <a:pt x="441172" y="628650"/>
                </a:lnTo>
                <a:lnTo>
                  <a:pt x="437261" y="624840"/>
                </a:lnTo>
                <a:lnTo>
                  <a:pt x="435267" y="622300"/>
                </a:lnTo>
                <a:lnTo>
                  <a:pt x="433057" y="619760"/>
                </a:lnTo>
                <a:lnTo>
                  <a:pt x="430847" y="617220"/>
                </a:lnTo>
                <a:lnTo>
                  <a:pt x="428472" y="613410"/>
                </a:lnTo>
                <a:lnTo>
                  <a:pt x="426250" y="610870"/>
                </a:lnTo>
                <a:lnTo>
                  <a:pt x="422808" y="604520"/>
                </a:lnTo>
                <a:lnTo>
                  <a:pt x="419633" y="599440"/>
                </a:lnTo>
                <a:lnTo>
                  <a:pt x="416725" y="593090"/>
                </a:lnTo>
                <a:lnTo>
                  <a:pt x="414121" y="586740"/>
                </a:lnTo>
                <a:lnTo>
                  <a:pt x="413308" y="584200"/>
                </a:lnTo>
                <a:lnTo>
                  <a:pt x="412572" y="582930"/>
                </a:lnTo>
                <a:lnTo>
                  <a:pt x="411873" y="580390"/>
                </a:lnTo>
                <a:lnTo>
                  <a:pt x="407822" y="565150"/>
                </a:lnTo>
                <a:lnTo>
                  <a:pt x="406806" y="561340"/>
                </a:lnTo>
                <a:lnTo>
                  <a:pt x="404672" y="541020"/>
                </a:lnTo>
                <a:lnTo>
                  <a:pt x="405561" y="520700"/>
                </a:lnTo>
                <a:lnTo>
                  <a:pt x="409587" y="501650"/>
                </a:lnTo>
                <a:lnTo>
                  <a:pt x="411187" y="495300"/>
                </a:lnTo>
                <a:lnTo>
                  <a:pt x="413156" y="490220"/>
                </a:lnTo>
                <a:lnTo>
                  <a:pt x="415899" y="483870"/>
                </a:lnTo>
                <a:lnTo>
                  <a:pt x="418934" y="477520"/>
                </a:lnTo>
                <a:lnTo>
                  <a:pt x="421106" y="472440"/>
                </a:lnTo>
                <a:lnTo>
                  <a:pt x="426605" y="462280"/>
                </a:lnTo>
                <a:lnTo>
                  <a:pt x="432117" y="455930"/>
                </a:lnTo>
                <a:lnTo>
                  <a:pt x="430644" y="448310"/>
                </a:lnTo>
                <a:lnTo>
                  <a:pt x="430517" y="447040"/>
                </a:lnTo>
                <a:lnTo>
                  <a:pt x="396201" y="348310"/>
                </a:lnTo>
                <a:lnTo>
                  <a:pt x="396201" y="449580"/>
                </a:lnTo>
                <a:lnTo>
                  <a:pt x="393395" y="454863"/>
                </a:lnTo>
                <a:lnTo>
                  <a:pt x="393395" y="652780"/>
                </a:lnTo>
                <a:lnTo>
                  <a:pt x="281482" y="698500"/>
                </a:lnTo>
                <a:lnTo>
                  <a:pt x="261518" y="652780"/>
                </a:lnTo>
                <a:lnTo>
                  <a:pt x="393395" y="652780"/>
                </a:lnTo>
                <a:lnTo>
                  <a:pt x="393395" y="454863"/>
                </a:lnTo>
                <a:lnTo>
                  <a:pt x="386753" y="467360"/>
                </a:lnTo>
                <a:lnTo>
                  <a:pt x="379590" y="486410"/>
                </a:lnTo>
                <a:lnTo>
                  <a:pt x="374764" y="506730"/>
                </a:lnTo>
                <a:lnTo>
                  <a:pt x="372313" y="527050"/>
                </a:lnTo>
                <a:lnTo>
                  <a:pt x="361061" y="533400"/>
                </a:lnTo>
                <a:lnTo>
                  <a:pt x="351523" y="541020"/>
                </a:lnTo>
                <a:lnTo>
                  <a:pt x="344068" y="549910"/>
                </a:lnTo>
                <a:lnTo>
                  <a:pt x="339039" y="561340"/>
                </a:lnTo>
                <a:lnTo>
                  <a:pt x="270903" y="561340"/>
                </a:lnTo>
                <a:lnTo>
                  <a:pt x="243395" y="529590"/>
                </a:lnTo>
                <a:lnTo>
                  <a:pt x="230022" y="524510"/>
                </a:lnTo>
                <a:lnTo>
                  <a:pt x="230022" y="130810"/>
                </a:lnTo>
                <a:lnTo>
                  <a:pt x="262483" y="110490"/>
                </a:lnTo>
                <a:lnTo>
                  <a:pt x="270903" y="95250"/>
                </a:lnTo>
                <a:lnTo>
                  <a:pt x="339039" y="95250"/>
                </a:lnTo>
                <a:lnTo>
                  <a:pt x="368312" y="127000"/>
                </a:lnTo>
                <a:lnTo>
                  <a:pt x="379907" y="130810"/>
                </a:lnTo>
                <a:lnTo>
                  <a:pt x="379907" y="168910"/>
                </a:lnTo>
                <a:lnTo>
                  <a:pt x="374129" y="172720"/>
                </a:lnTo>
                <a:lnTo>
                  <a:pt x="368706" y="177800"/>
                </a:lnTo>
                <a:lnTo>
                  <a:pt x="363664" y="181610"/>
                </a:lnTo>
                <a:lnTo>
                  <a:pt x="341820" y="218440"/>
                </a:lnTo>
                <a:lnTo>
                  <a:pt x="335889" y="252730"/>
                </a:lnTo>
                <a:lnTo>
                  <a:pt x="336080" y="266700"/>
                </a:lnTo>
                <a:lnTo>
                  <a:pt x="337921" y="281940"/>
                </a:lnTo>
                <a:lnTo>
                  <a:pt x="338302" y="283210"/>
                </a:lnTo>
                <a:lnTo>
                  <a:pt x="338734" y="284480"/>
                </a:lnTo>
                <a:lnTo>
                  <a:pt x="335089" y="281940"/>
                </a:lnTo>
                <a:lnTo>
                  <a:pt x="331127" y="280670"/>
                </a:lnTo>
                <a:lnTo>
                  <a:pt x="329247" y="280022"/>
                </a:lnTo>
                <a:lnTo>
                  <a:pt x="329247" y="326390"/>
                </a:lnTo>
                <a:lnTo>
                  <a:pt x="329247" y="328930"/>
                </a:lnTo>
                <a:lnTo>
                  <a:pt x="328726" y="331470"/>
                </a:lnTo>
                <a:lnTo>
                  <a:pt x="324294" y="337820"/>
                </a:lnTo>
                <a:lnTo>
                  <a:pt x="319036" y="341630"/>
                </a:lnTo>
                <a:lnTo>
                  <a:pt x="312445" y="344170"/>
                </a:lnTo>
                <a:lnTo>
                  <a:pt x="304977" y="345440"/>
                </a:lnTo>
                <a:lnTo>
                  <a:pt x="295630" y="344170"/>
                </a:lnTo>
                <a:lnTo>
                  <a:pt x="287909" y="340360"/>
                </a:lnTo>
                <a:lnTo>
                  <a:pt x="282651" y="334010"/>
                </a:lnTo>
                <a:lnTo>
                  <a:pt x="280720" y="326390"/>
                </a:lnTo>
                <a:lnTo>
                  <a:pt x="280720" y="323850"/>
                </a:lnTo>
                <a:lnTo>
                  <a:pt x="281343" y="322580"/>
                </a:lnTo>
                <a:lnTo>
                  <a:pt x="282460" y="320040"/>
                </a:lnTo>
                <a:lnTo>
                  <a:pt x="286092" y="314960"/>
                </a:lnTo>
                <a:lnTo>
                  <a:pt x="291299" y="311150"/>
                </a:lnTo>
                <a:lnTo>
                  <a:pt x="297726" y="308610"/>
                </a:lnTo>
                <a:lnTo>
                  <a:pt x="304977" y="307340"/>
                </a:lnTo>
                <a:lnTo>
                  <a:pt x="314312" y="309880"/>
                </a:lnTo>
                <a:lnTo>
                  <a:pt x="322046" y="313690"/>
                </a:lnTo>
                <a:lnTo>
                  <a:pt x="327304" y="320040"/>
                </a:lnTo>
                <a:lnTo>
                  <a:pt x="329247" y="326390"/>
                </a:lnTo>
                <a:lnTo>
                  <a:pt x="329247" y="280022"/>
                </a:lnTo>
                <a:lnTo>
                  <a:pt x="312750" y="274320"/>
                </a:lnTo>
                <a:lnTo>
                  <a:pt x="304977" y="274320"/>
                </a:lnTo>
                <a:lnTo>
                  <a:pt x="282676" y="279400"/>
                </a:lnTo>
                <a:lnTo>
                  <a:pt x="264452" y="289560"/>
                </a:lnTo>
                <a:lnTo>
                  <a:pt x="252158" y="306070"/>
                </a:lnTo>
                <a:lnTo>
                  <a:pt x="247650" y="326390"/>
                </a:lnTo>
                <a:lnTo>
                  <a:pt x="247650" y="330200"/>
                </a:lnTo>
                <a:lnTo>
                  <a:pt x="267601" y="365760"/>
                </a:lnTo>
                <a:lnTo>
                  <a:pt x="304977" y="378460"/>
                </a:lnTo>
                <a:lnTo>
                  <a:pt x="310134" y="378460"/>
                </a:lnTo>
                <a:lnTo>
                  <a:pt x="350075" y="359410"/>
                </a:lnTo>
                <a:lnTo>
                  <a:pt x="358482" y="345440"/>
                </a:lnTo>
                <a:lnTo>
                  <a:pt x="358813" y="344170"/>
                </a:lnTo>
                <a:lnTo>
                  <a:pt x="359384" y="342900"/>
                </a:lnTo>
                <a:lnTo>
                  <a:pt x="396201" y="449580"/>
                </a:lnTo>
                <a:lnTo>
                  <a:pt x="396201" y="348310"/>
                </a:lnTo>
                <a:lnTo>
                  <a:pt x="394322" y="342900"/>
                </a:lnTo>
                <a:lnTo>
                  <a:pt x="381977" y="307340"/>
                </a:lnTo>
                <a:lnTo>
                  <a:pt x="374027" y="284480"/>
                </a:lnTo>
                <a:lnTo>
                  <a:pt x="370065" y="273050"/>
                </a:lnTo>
                <a:lnTo>
                  <a:pt x="369874" y="273050"/>
                </a:lnTo>
                <a:lnTo>
                  <a:pt x="369646" y="271780"/>
                </a:lnTo>
                <a:lnTo>
                  <a:pt x="369468" y="270510"/>
                </a:lnTo>
                <a:lnTo>
                  <a:pt x="369252" y="267970"/>
                </a:lnTo>
                <a:lnTo>
                  <a:pt x="369176" y="266700"/>
                </a:lnTo>
                <a:lnTo>
                  <a:pt x="369036" y="255270"/>
                </a:lnTo>
                <a:lnTo>
                  <a:pt x="369951" y="245110"/>
                </a:lnTo>
                <a:lnTo>
                  <a:pt x="372008" y="233680"/>
                </a:lnTo>
                <a:lnTo>
                  <a:pt x="375335" y="223520"/>
                </a:lnTo>
                <a:lnTo>
                  <a:pt x="376034" y="222250"/>
                </a:lnTo>
                <a:lnTo>
                  <a:pt x="376783" y="219710"/>
                </a:lnTo>
                <a:lnTo>
                  <a:pt x="377977" y="217170"/>
                </a:lnTo>
                <a:lnTo>
                  <a:pt x="378790" y="215900"/>
                </a:lnTo>
                <a:lnTo>
                  <a:pt x="379907" y="214630"/>
                </a:lnTo>
                <a:lnTo>
                  <a:pt x="383679" y="209550"/>
                </a:lnTo>
                <a:lnTo>
                  <a:pt x="388505" y="204470"/>
                </a:lnTo>
                <a:lnTo>
                  <a:pt x="393839" y="199390"/>
                </a:lnTo>
                <a:lnTo>
                  <a:pt x="399135" y="196850"/>
                </a:lnTo>
                <a:lnTo>
                  <a:pt x="403110" y="194310"/>
                </a:lnTo>
                <a:lnTo>
                  <a:pt x="406577" y="194310"/>
                </a:lnTo>
                <a:lnTo>
                  <a:pt x="448246" y="294640"/>
                </a:lnTo>
                <a:lnTo>
                  <a:pt x="450570" y="299720"/>
                </a:lnTo>
                <a:lnTo>
                  <a:pt x="509003" y="440690"/>
                </a:lnTo>
                <a:lnTo>
                  <a:pt x="512902" y="444500"/>
                </a:lnTo>
                <a:lnTo>
                  <a:pt x="520700" y="447040"/>
                </a:lnTo>
                <a:lnTo>
                  <a:pt x="526961" y="447040"/>
                </a:lnTo>
                <a:lnTo>
                  <a:pt x="532574" y="443230"/>
                </a:lnTo>
                <a:lnTo>
                  <a:pt x="537044" y="439420"/>
                </a:lnTo>
                <a:lnTo>
                  <a:pt x="539394" y="433070"/>
                </a:lnTo>
                <a:lnTo>
                  <a:pt x="538657" y="426720"/>
                </a:lnTo>
                <a:lnTo>
                  <a:pt x="481330" y="288290"/>
                </a:lnTo>
                <a:lnTo>
                  <a:pt x="481330" y="245110"/>
                </a:lnTo>
                <a:lnTo>
                  <a:pt x="594664" y="292100"/>
                </a:lnTo>
                <a:lnTo>
                  <a:pt x="594042" y="292100"/>
                </a:lnTo>
                <a:lnTo>
                  <a:pt x="605485" y="298450"/>
                </a:lnTo>
                <a:lnTo>
                  <a:pt x="611441" y="303530"/>
                </a:lnTo>
                <a:lnTo>
                  <a:pt x="612635" y="304800"/>
                </a:lnTo>
                <a:lnTo>
                  <a:pt x="612635" y="739140"/>
                </a:lnTo>
                <a:lnTo>
                  <a:pt x="617791" y="750570"/>
                </a:lnTo>
                <a:lnTo>
                  <a:pt x="629170" y="754380"/>
                </a:lnTo>
                <a:lnTo>
                  <a:pt x="640537" y="750570"/>
                </a:lnTo>
                <a:lnTo>
                  <a:pt x="645706" y="739140"/>
                </a:lnTo>
                <a:lnTo>
                  <a:pt x="645706" y="306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pic>
        <p:nvPicPr>
          <p:cNvPr id="214" name="object 75">
            <a:extLst>
              <a:ext uri="{FF2B5EF4-FFF2-40B4-BE49-F238E27FC236}">
                <a16:creationId xmlns:a16="http://schemas.microsoft.com/office/drawing/2014/main" id="{2896974A-D9B1-4868-9446-D8B3FCD04D3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57416" y="3163160"/>
            <a:ext cx="2088516" cy="2814122"/>
          </a:xfrm>
          <a:prstGeom prst="rect">
            <a:avLst/>
          </a:prstGeom>
        </p:spPr>
      </p:pic>
      <p:sp>
        <p:nvSpPr>
          <p:cNvPr id="144" name="Rectangle 143">
            <a:extLst>
              <a:ext uri="{FF2B5EF4-FFF2-40B4-BE49-F238E27FC236}">
                <a16:creationId xmlns:a16="http://schemas.microsoft.com/office/drawing/2014/main" id="{4226D134-B4B3-428F-BCB9-B80A42BCBBCD}"/>
              </a:ext>
            </a:extLst>
          </p:cNvPr>
          <p:cNvSpPr/>
          <p:nvPr/>
        </p:nvSpPr>
        <p:spPr>
          <a:xfrm>
            <a:off x="0" y="3791519"/>
            <a:ext cx="6247821" cy="3052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2">
              <a:defRPr/>
            </a:pPr>
            <a:endParaRPr lang="en-US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67" name="object 24">
            <a:extLst>
              <a:ext uri="{FF2B5EF4-FFF2-40B4-BE49-F238E27FC236}">
                <a16:creationId xmlns:a16="http://schemas.microsoft.com/office/drawing/2014/main" id="{93BA4063-6A16-4E7D-A3A0-D17D697E390F}"/>
              </a:ext>
            </a:extLst>
          </p:cNvPr>
          <p:cNvSpPr txBox="1"/>
          <p:nvPr/>
        </p:nvSpPr>
        <p:spPr>
          <a:xfrm>
            <a:off x="3946849" y="4340731"/>
            <a:ext cx="3851565" cy="293286"/>
          </a:xfrm>
          <a:prstGeom prst="rect">
            <a:avLst/>
          </a:prstGeom>
          <a:noFill/>
        </p:spPr>
        <p:txBody>
          <a:bodyPr vert="horz" wrap="square" lIns="0" tIns="11113" rIns="0" bIns="0" rtlCol="0">
            <a:spAutoFit/>
          </a:bodyPr>
          <a:lstStyle/>
          <a:p>
            <a:pPr marL="10584" defTabSz="914422">
              <a:spcBef>
                <a:spcPts val="87"/>
              </a:spcBef>
              <a:defRPr/>
            </a:pPr>
            <a:r>
              <a:rPr sz="1833" b="1" spc="-125" dirty="0">
                <a:solidFill>
                  <a:srgbClr val="3B94B2"/>
                </a:solidFill>
                <a:latin typeface="Montserrat" panose="02000505000000020004" pitchFamily="2" charset="0"/>
                <a:cs typeface="Arial Narrow"/>
              </a:rPr>
              <a:t>RIGHT OFFER TO THE RIGHT FAN</a:t>
            </a:r>
            <a:endParaRPr sz="1833" spc="-125" dirty="0">
              <a:solidFill>
                <a:srgbClr val="3B94B2"/>
              </a:solidFill>
              <a:latin typeface="Montserrat" panose="02000505000000020004" pitchFamily="2" charset="0"/>
              <a:cs typeface="Arial Narrow"/>
            </a:endParaRPr>
          </a:p>
        </p:txBody>
      </p:sp>
      <p:sp>
        <p:nvSpPr>
          <p:cNvPr id="168" name="object 25">
            <a:extLst>
              <a:ext uri="{FF2B5EF4-FFF2-40B4-BE49-F238E27FC236}">
                <a16:creationId xmlns:a16="http://schemas.microsoft.com/office/drawing/2014/main" id="{B51866D9-EFC9-426F-8522-9FF122A8226A}"/>
              </a:ext>
            </a:extLst>
          </p:cNvPr>
          <p:cNvSpPr txBox="1"/>
          <p:nvPr/>
        </p:nvSpPr>
        <p:spPr>
          <a:xfrm>
            <a:off x="1794386" y="3691439"/>
            <a:ext cx="4556879" cy="472351"/>
          </a:xfrm>
          <a:prstGeom prst="rect">
            <a:avLst/>
          </a:prstGeom>
          <a:noFill/>
        </p:spPr>
        <p:txBody>
          <a:bodyPr vert="horz" wrap="square" lIns="0" tIns="10583" rIns="0" bIns="0" rtlCol="0">
            <a:spAutoFit/>
          </a:bodyPr>
          <a:lstStyle/>
          <a:p>
            <a:pPr marL="10584" defTabSz="914422">
              <a:spcBef>
                <a:spcPts val="83"/>
              </a:spcBef>
              <a:defRPr/>
            </a:pPr>
            <a:r>
              <a:rPr sz="1708" spc="37" dirty="0">
                <a:latin typeface="Arial Narrow"/>
                <a:cs typeface="Arial Narrow"/>
              </a:rPr>
              <a:t>|</a:t>
            </a:r>
            <a:r>
              <a:rPr sz="1708" spc="-67" dirty="0">
                <a:latin typeface="Arial Narrow"/>
                <a:cs typeface="Arial Narrow"/>
              </a:rPr>
              <a:t> </a:t>
            </a:r>
            <a:r>
              <a:rPr sz="1667" dirty="0">
                <a:solidFill>
                  <a:srgbClr val="3B94B2"/>
                </a:solidFill>
                <a:latin typeface="Montserrat" panose="02000505000000020004" pitchFamily="2" charset="0"/>
                <a:cs typeface="Arial Narrow"/>
              </a:rPr>
              <a:t>RESULTS</a:t>
            </a:r>
            <a:r>
              <a:rPr sz="1667" dirty="0">
                <a:latin typeface="Montserrat" panose="02000505000000020004" pitchFamily="2" charset="0"/>
                <a:cs typeface="Arial Narrow"/>
              </a:rPr>
              <a:t> </a:t>
            </a:r>
            <a:r>
              <a:rPr lang="en-US" sz="3000" b="1" dirty="0">
                <a:solidFill>
                  <a:srgbClr val="9F5BC2"/>
                </a:solidFill>
                <a:latin typeface="Montserrat" panose="02000505000000020004" pitchFamily="2" charset="0"/>
                <a:cs typeface="Arial Narrow"/>
              </a:rPr>
              <a:t>PREMIUM SALES</a:t>
            </a:r>
            <a:endParaRPr sz="3333" dirty="0">
              <a:solidFill>
                <a:srgbClr val="9F5BC2"/>
              </a:solidFill>
              <a:latin typeface="Montserrat" panose="02000505000000020004" pitchFamily="2" charset="0"/>
              <a:cs typeface="Arial Narrow"/>
            </a:endParaRPr>
          </a:p>
        </p:txBody>
      </p:sp>
      <p:sp>
        <p:nvSpPr>
          <p:cNvPr id="169" name="object 26">
            <a:extLst>
              <a:ext uri="{FF2B5EF4-FFF2-40B4-BE49-F238E27FC236}">
                <a16:creationId xmlns:a16="http://schemas.microsoft.com/office/drawing/2014/main" id="{FCAEC78F-4C47-4121-BC2E-45FD1E0C90CE}"/>
              </a:ext>
            </a:extLst>
          </p:cNvPr>
          <p:cNvSpPr/>
          <p:nvPr/>
        </p:nvSpPr>
        <p:spPr>
          <a:xfrm>
            <a:off x="1942419" y="4254624"/>
            <a:ext cx="1438803" cy="437092"/>
          </a:xfrm>
          <a:custGeom>
            <a:avLst/>
            <a:gdLst/>
            <a:ahLst/>
            <a:cxnLst/>
            <a:rect l="l" t="t" r="r" b="b"/>
            <a:pathLst>
              <a:path w="1726565" h="524510">
                <a:moveTo>
                  <a:pt x="1672208" y="524154"/>
                </a:moveTo>
                <a:lnTo>
                  <a:pt x="54279" y="524154"/>
                </a:lnTo>
                <a:lnTo>
                  <a:pt x="33154" y="519887"/>
                </a:lnTo>
                <a:lnTo>
                  <a:pt x="15900" y="508252"/>
                </a:lnTo>
                <a:lnTo>
                  <a:pt x="4266" y="490994"/>
                </a:lnTo>
                <a:lnTo>
                  <a:pt x="0" y="469861"/>
                </a:lnTo>
                <a:lnTo>
                  <a:pt x="0" y="54292"/>
                </a:lnTo>
                <a:lnTo>
                  <a:pt x="4266" y="33159"/>
                </a:lnTo>
                <a:lnTo>
                  <a:pt x="15900" y="15901"/>
                </a:lnTo>
                <a:lnTo>
                  <a:pt x="33154" y="4266"/>
                </a:lnTo>
                <a:lnTo>
                  <a:pt x="54279" y="0"/>
                </a:lnTo>
                <a:lnTo>
                  <a:pt x="1672208" y="0"/>
                </a:lnTo>
                <a:lnTo>
                  <a:pt x="1693341" y="4266"/>
                </a:lnTo>
                <a:lnTo>
                  <a:pt x="1710599" y="15901"/>
                </a:lnTo>
                <a:lnTo>
                  <a:pt x="1722234" y="33159"/>
                </a:lnTo>
                <a:lnTo>
                  <a:pt x="1726501" y="54292"/>
                </a:lnTo>
                <a:lnTo>
                  <a:pt x="1726501" y="469861"/>
                </a:lnTo>
                <a:lnTo>
                  <a:pt x="1722234" y="490994"/>
                </a:lnTo>
                <a:lnTo>
                  <a:pt x="1710599" y="508252"/>
                </a:lnTo>
                <a:lnTo>
                  <a:pt x="1693341" y="519887"/>
                </a:lnTo>
                <a:lnTo>
                  <a:pt x="1672208" y="524154"/>
                </a:lnTo>
                <a:close/>
              </a:path>
            </a:pathLst>
          </a:custGeom>
          <a:noFill/>
          <a:ln w="41808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sp>
        <p:nvSpPr>
          <p:cNvPr id="170" name="object 27">
            <a:extLst>
              <a:ext uri="{FF2B5EF4-FFF2-40B4-BE49-F238E27FC236}">
                <a16:creationId xmlns:a16="http://schemas.microsoft.com/office/drawing/2014/main" id="{CCAED383-1959-4370-84BC-8AC307709A84}"/>
              </a:ext>
            </a:extLst>
          </p:cNvPr>
          <p:cNvSpPr txBox="1"/>
          <p:nvPr/>
        </p:nvSpPr>
        <p:spPr>
          <a:xfrm>
            <a:off x="1916448" y="4254624"/>
            <a:ext cx="1462557" cy="757622"/>
          </a:xfrm>
          <a:prstGeom prst="rect">
            <a:avLst/>
          </a:prstGeom>
          <a:noFill/>
        </p:spPr>
        <p:txBody>
          <a:bodyPr vert="horz" wrap="square" lIns="0" tIns="13758" rIns="0" bIns="0" rtlCol="0">
            <a:spAutoFit/>
          </a:bodyPr>
          <a:lstStyle/>
          <a:p>
            <a:pPr algn="ctr" defTabSz="914422">
              <a:spcBef>
                <a:spcPts val="108"/>
              </a:spcBef>
              <a:defRPr/>
            </a:pPr>
            <a:r>
              <a:rPr sz="2333" b="1" spc="-300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SOL</a:t>
            </a:r>
            <a:r>
              <a:rPr sz="2333" b="1" spc="-212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D</a:t>
            </a:r>
            <a:r>
              <a:rPr sz="2333" b="1" spc="-283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 </a:t>
            </a:r>
            <a:r>
              <a:rPr sz="2333" b="1" spc="-300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OUT</a:t>
            </a:r>
            <a:endParaRPr sz="2333" dirty="0">
              <a:solidFill>
                <a:srgbClr val="9F5BC2"/>
              </a:solidFill>
              <a:latin typeface="Montserrat" panose="02000505000000020004" pitchFamily="2" charset="0"/>
              <a:cs typeface="Arial"/>
            </a:endParaRPr>
          </a:p>
          <a:p>
            <a:pPr marL="1058" algn="ctr" defTabSz="914422">
              <a:lnSpc>
                <a:spcPts val="1012"/>
              </a:lnSpc>
              <a:spcBef>
                <a:spcPts val="1029"/>
              </a:spcBef>
              <a:defRPr/>
            </a:pPr>
            <a:r>
              <a:rPr sz="875" b="1" spc="-33" dirty="0">
                <a:latin typeface="Montserrat" panose="02000505000000020004" pitchFamily="2" charset="0"/>
                <a:cs typeface="Tahoma"/>
              </a:rPr>
              <a:t>PREMIU</a:t>
            </a:r>
            <a:r>
              <a:rPr sz="875" b="1" spc="-17" dirty="0">
                <a:latin typeface="Montserrat" panose="02000505000000020004" pitchFamily="2" charset="0"/>
                <a:cs typeface="Tahoma"/>
              </a:rPr>
              <a:t>M</a:t>
            </a:r>
            <a:r>
              <a:rPr sz="875" b="1" spc="-112" dirty="0">
                <a:latin typeface="Montserrat" panose="02000505000000020004" pitchFamily="2" charset="0"/>
                <a:cs typeface="Tahoma"/>
              </a:rPr>
              <a:t> </a:t>
            </a:r>
            <a:r>
              <a:rPr sz="875" b="1" spc="-42" dirty="0">
                <a:latin typeface="Montserrat" panose="02000505000000020004" pitchFamily="2" charset="0"/>
                <a:cs typeface="Tahoma"/>
              </a:rPr>
              <a:t>TICKE</a:t>
            </a:r>
            <a:r>
              <a:rPr sz="875" b="1" spc="-25" dirty="0">
                <a:latin typeface="Montserrat" panose="02000505000000020004" pitchFamily="2" charset="0"/>
                <a:cs typeface="Tahoma"/>
              </a:rPr>
              <a:t>T</a:t>
            </a:r>
            <a:r>
              <a:rPr sz="875" b="1" spc="-112" dirty="0">
                <a:latin typeface="Montserrat" panose="02000505000000020004" pitchFamily="2" charset="0"/>
                <a:cs typeface="Tahoma"/>
              </a:rPr>
              <a:t> </a:t>
            </a:r>
            <a:r>
              <a:rPr sz="875" b="1" spc="-4" dirty="0">
                <a:latin typeface="Montserrat" panose="02000505000000020004" pitchFamily="2" charset="0"/>
                <a:cs typeface="Tahoma"/>
              </a:rPr>
              <a:t>SE</a:t>
            </a:r>
            <a:r>
              <a:rPr sz="875" b="1" spc="-54" dirty="0">
                <a:latin typeface="Montserrat" panose="02000505000000020004" pitchFamily="2" charset="0"/>
                <a:cs typeface="Tahoma"/>
              </a:rPr>
              <a:t>A</a:t>
            </a:r>
            <a:r>
              <a:rPr sz="875" b="1" spc="-62" dirty="0">
                <a:latin typeface="Montserrat" panose="02000505000000020004" pitchFamily="2" charset="0"/>
                <a:cs typeface="Tahoma"/>
              </a:rPr>
              <a:t>TING</a:t>
            </a:r>
            <a:endParaRPr sz="875" b="1" dirty="0">
              <a:latin typeface="Montserrat" panose="02000505000000020004" pitchFamily="2" charset="0"/>
              <a:cs typeface="Tahoma"/>
            </a:endParaRPr>
          </a:p>
          <a:p>
            <a:pPr marL="1058" algn="ctr" defTabSz="914422">
              <a:lnSpc>
                <a:spcPts val="1012"/>
              </a:lnSpc>
              <a:defRPr/>
            </a:pPr>
            <a:r>
              <a:rPr sz="875" spc="-17" dirty="0">
                <a:latin typeface="Montserrat" panose="02000505000000020004" pitchFamily="2" charset="0"/>
                <a:cs typeface="Tahoma"/>
              </a:rPr>
              <a:t>i</a:t>
            </a:r>
            <a:r>
              <a:rPr sz="875" spc="12" dirty="0">
                <a:latin typeface="Montserrat" panose="02000505000000020004" pitchFamily="2" charset="0"/>
                <a:cs typeface="Tahoma"/>
              </a:rPr>
              <a:t>n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8" dirty="0">
                <a:latin typeface="Montserrat" panose="02000505000000020004" pitchFamily="2" charset="0"/>
                <a:cs typeface="Tahoma"/>
              </a:rPr>
              <a:t>ear</a:t>
            </a:r>
            <a:r>
              <a:rPr sz="875" spc="-12" dirty="0">
                <a:latin typeface="Montserrat" panose="02000505000000020004" pitchFamily="2" charset="0"/>
                <a:cs typeface="Tahoma"/>
              </a:rPr>
              <a:t>ly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17" dirty="0">
                <a:latin typeface="Montserrat" panose="02000505000000020004" pitchFamily="2" charset="0"/>
                <a:cs typeface="Tahoma"/>
              </a:rPr>
              <a:t>F</a:t>
            </a:r>
            <a:r>
              <a:rPr sz="875" spc="-12" dirty="0">
                <a:latin typeface="Montserrat" panose="02000505000000020004" pitchFamily="2" charset="0"/>
                <a:cs typeface="Tahoma"/>
              </a:rPr>
              <a:t>ebruary</a:t>
            </a:r>
            <a:endParaRPr sz="875" dirty="0">
              <a:latin typeface="Montserrat" panose="02000505000000020004" pitchFamily="2" charset="0"/>
              <a:cs typeface="Tahoma"/>
            </a:endParaRPr>
          </a:p>
        </p:txBody>
      </p:sp>
      <p:sp>
        <p:nvSpPr>
          <p:cNvPr id="171" name="object 28">
            <a:extLst>
              <a:ext uri="{FF2B5EF4-FFF2-40B4-BE49-F238E27FC236}">
                <a16:creationId xmlns:a16="http://schemas.microsoft.com/office/drawing/2014/main" id="{41312D13-45D3-4E8A-82F9-D254EE94EA7A}"/>
              </a:ext>
            </a:extLst>
          </p:cNvPr>
          <p:cNvSpPr txBox="1"/>
          <p:nvPr/>
        </p:nvSpPr>
        <p:spPr>
          <a:xfrm>
            <a:off x="1988010" y="6175622"/>
            <a:ext cx="1303983" cy="145339"/>
          </a:xfrm>
          <a:prstGeom prst="rect">
            <a:avLst/>
          </a:prstGeom>
          <a:noFill/>
        </p:spPr>
        <p:txBody>
          <a:bodyPr vert="horz" wrap="square" lIns="0" tIns="10583" rIns="0" bIns="0" rtlCol="0">
            <a:spAutoFit/>
          </a:bodyPr>
          <a:lstStyle/>
          <a:p>
            <a:pPr marL="10584" algn="ctr" defTabSz="914422">
              <a:spcBef>
                <a:spcPts val="83"/>
              </a:spcBef>
              <a:defRPr/>
            </a:pPr>
            <a:r>
              <a:rPr sz="875" spc="-42" dirty="0">
                <a:latin typeface="Montserrat" panose="02000505000000020004" pitchFamily="2" charset="0"/>
                <a:cs typeface="Tahoma"/>
              </a:rPr>
              <a:t>NE</a:t>
            </a:r>
            <a:r>
              <a:rPr sz="875" spc="-29" dirty="0">
                <a:latin typeface="Montserrat" panose="02000505000000020004" pitchFamily="2" charset="0"/>
                <a:cs typeface="Tahoma"/>
              </a:rPr>
              <a:t>W</a:t>
            </a:r>
            <a:r>
              <a:rPr sz="875" spc="-121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25" dirty="0">
                <a:latin typeface="Montserrat" panose="02000505000000020004" pitchFamily="2" charset="0"/>
                <a:cs typeface="Tahoma"/>
              </a:rPr>
              <a:t>SEASO</a:t>
            </a:r>
            <a:r>
              <a:rPr sz="875" spc="-4" dirty="0">
                <a:latin typeface="Montserrat" panose="02000505000000020004" pitchFamily="2" charset="0"/>
                <a:cs typeface="Tahoma"/>
              </a:rPr>
              <a:t>N</a:t>
            </a:r>
            <a:r>
              <a:rPr sz="875" spc="-112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37" dirty="0">
                <a:latin typeface="Montserrat" panose="02000505000000020004" pitchFamily="2" charset="0"/>
                <a:cs typeface="Tahoma"/>
              </a:rPr>
              <a:t>TICKETS</a:t>
            </a:r>
            <a:endParaRPr sz="875" dirty="0">
              <a:latin typeface="Montserrat" panose="02000505000000020004" pitchFamily="2" charset="0"/>
              <a:cs typeface="Tahoma"/>
            </a:endParaRPr>
          </a:p>
        </p:txBody>
      </p:sp>
      <p:sp>
        <p:nvSpPr>
          <p:cNvPr id="172" name="object 29">
            <a:extLst>
              <a:ext uri="{FF2B5EF4-FFF2-40B4-BE49-F238E27FC236}">
                <a16:creationId xmlns:a16="http://schemas.microsoft.com/office/drawing/2014/main" id="{2D1B52F0-EE4A-4784-BB11-5D3DB36257FC}"/>
              </a:ext>
            </a:extLst>
          </p:cNvPr>
          <p:cNvSpPr txBox="1"/>
          <p:nvPr/>
        </p:nvSpPr>
        <p:spPr>
          <a:xfrm>
            <a:off x="1975768" y="5491687"/>
            <a:ext cx="1372105" cy="821806"/>
          </a:xfrm>
          <a:prstGeom prst="rect">
            <a:avLst/>
          </a:prstGeom>
          <a:noFill/>
        </p:spPr>
        <p:txBody>
          <a:bodyPr vert="horz" wrap="square" lIns="0" tIns="13758" rIns="0" bIns="0" rtlCol="0">
            <a:spAutoFit/>
          </a:bodyPr>
          <a:lstStyle/>
          <a:p>
            <a:pPr marL="10584" defTabSz="914422">
              <a:spcBef>
                <a:spcPts val="108"/>
              </a:spcBef>
              <a:defRPr/>
            </a:pPr>
            <a:r>
              <a:rPr sz="5250" b="1" spc="-200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800</a:t>
            </a:r>
            <a:endParaRPr sz="5250" dirty="0">
              <a:solidFill>
                <a:srgbClr val="9F5BC2"/>
              </a:solidFill>
              <a:latin typeface="Montserrat" panose="02000505000000020004" pitchFamily="2" charset="0"/>
              <a:cs typeface="Arial"/>
            </a:endParaRPr>
          </a:p>
        </p:txBody>
      </p:sp>
      <p:sp>
        <p:nvSpPr>
          <p:cNvPr id="173" name="object 30">
            <a:extLst>
              <a:ext uri="{FF2B5EF4-FFF2-40B4-BE49-F238E27FC236}">
                <a16:creationId xmlns:a16="http://schemas.microsoft.com/office/drawing/2014/main" id="{E19C56B4-2C57-4302-BA1D-4A61203DBBA6}"/>
              </a:ext>
            </a:extLst>
          </p:cNvPr>
          <p:cNvSpPr txBox="1"/>
          <p:nvPr/>
        </p:nvSpPr>
        <p:spPr>
          <a:xfrm>
            <a:off x="1850396" y="5466890"/>
            <a:ext cx="1456589" cy="145339"/>
          </a:xfrm>
          <a:prstGeom prst="rect">
            <a:avLst/>
          </a:prstGeom>
          <a:noFill/>
        </p:spPr>
        <p:txBody>
          <a:bodyPr vert="horz" wrap="square" lIns="0" tIns="10583" rIns="0" bIns="0" rtlCol="0">
            <a:spAutoFit/>
          </a:bodyPr>
          <a:lstStyle/>
          <a:p>
            <a:pPr marL="10584" algn="ctr" defTabSz="914422">
              <a:spcBef>
                <a:spcPts val="83"/>
              </a:spcBef>
              <a:defRPr/>
            </a:pPr>
            <a:r>
              <a:rPr sz="875" spc="-108" dirty="0">
                <a:latin typeface="Montserrat" panose="02000505000000020004" pitchFamily="2" charset="0"/>
                <a:cs typeface="Tahoma"/>
              </a:rPr>
              <a:t>Y</a:t>
            </a:r>
            <a:r>
              <a:rPr sz="875" spc="-50" dirty="0">
                <a:latin typeface="Montserrat" panose="02000505000000020004" pitchFamily="2" charset="0"/>
                <a:cs typeface="Tahoma"/>
              </a:rPr>
              <a:t>o</a:t>
            </a:r>
            <a:r>
              <a:rPr sz="875" spc="-29" dirty="0">
                <a:latin typeface="Montserrat" panose="02000505000000020004" pitchFamily="2" charset="0"/>
                <a:cs typeface="Tahoma"/>
              </a:rPr>
              <a:t>Y</a:t>
            </a:r>
            <a:r>
              <a:rPr sz="875" spc="-125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4" dirty="0">
                <a:latin typeface="Montserrat" panose="02000505000000020004" pitchFamily="2" charset="0"/>
                <a:cs typeface="Tahoma"/>
              </a:rPr>
              <a:t>sale</a:t>
            </a:r>
            <a:r>
              <a:rPr sz="875" spc="25" dirty="0">
                <a:latin typeface="Montserrat" panose="02000505000000020004" pitchFamily="2" charset="0"/>
                <a:cs typeface="Tahoma"/>
              </a:rPr>
              <a:t>s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29" dirty="0">
                <a:latin typeface="Montserrat" panose="02000505000000020004" pitchFamily="2" charset="0"/>
                <a:cs typeface="Tahoma"/>
              </a:rPr>
              <a:t>outpace</a:t>
            </a:r>
            <a:r>
              <a:rPr sz="875" spc="-8" dirty="0">
                <a:latin typeface="Montserrat" panose="02000505000000020004" pitchFamily="2" charset="0"/>
                <a:cs typeface="Tahoma"/>
              </a:rPr>
              <a:t>d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33" dirty="0">
                <a:latin typeface="Montserrat" panose="02000505000000020004" pitchFamily="2" charset="0"/>
                <a:cs typeface="Tahoma"/>
              </a:rPr>
              <a:t>b</a:t>
            </a:r>
            <a:r>
              <a:rPr sz="875" spc="-12" dirty="0">
                <a:latin typeface="Montserrat" panose="02000505000000020004" pitchFamily="2" charset="0"/>
                <a:cs typeface="Tahoma"/>
              </a:rPr>
              <a:t>y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37" dirty="0">
                <a:latin typeface="Montserrat" panose="02000505000000020004" pitchFamily="2" charset="0"/>
                <a:cs typeface="Tahoma"/>
              </a:rPr>
              <a:t>o</a:t>
            </a:r>
            <a:r>
              <a:rPr sz="875" spc="-42" dirty="0">
                <a:latin typeface="Montserrat" panose="02000505000000020004" pitchFamily="2" charset="0"/>
                <a:cs typeface="Tahoma"/>
              </a:rPr>
              <a:t>v</a:t>
            </a:r>
            <a:r>
              <a:rPr sz="875" spc="4" dirty="0">
                <a:latin typeface="Montserrat" panose="02000505000000020004" pitchFamily="2" charset="0"/>
                <a:cs typeface="Tahoma"/>
              </a:rPr>
              <a:t>er</a:t>
            </a:r>
            <a:endParaRPr sz="875" dirty="0">
              <a:latin typeface="Montserrat" panose="02000505000000020004" pitchFamily="2" charset="0"/>
              <a:cs typeface="Tahoma"/>
            </a:endParaRPr>
          </a:p>
        </p:txBody>
      </p:sp>
      <p:sp>
        <p:nvSpPr>
          <p:cNvPr id="174" name="object 31">
            <a:extLst>
              <a:ext uri="{FF2B5EF4-FFF2-40B4-BE49-F238E27FC236}">
                <a16:creationId xmlns:a16="http://schemas.microsoft.com/office/drawing/2014/main" id="{327E87A9-3F8D-417F-86DC-7A383F534187}"/>
              </a:ext>
            </a:extLst>
          </p:cNvPr>
          <p:cNvSpPr txBox="1"/>
          <p:nvPr/>
        </p:nvSpPr>
        <p:spPr>
          <a:xfrm>
            <a:off x="5541354" y="5539588"/>
            <a:ext cx="1030451" cy="536471"/>
          </a:xfrm>
          <a:prstGeom prst="rect">
            <a:avLst/>
          </a:prstGeom>
          <a:noFill/>
        </p:spPr>
        <p:txBody>
          <a:bodyPr vert="horz" wrap="square" lIns="0" tIns="10583" rIns="0" bIns="0" rtlCol="0">
            <a:spAutoFit/>
          </a:bodyPr>
          <a:lstStyle/>
          <a:p>
            <a:pPr marL="10584" defTabSz="914422">
              <a:lnSpc>
                <a:spcPts val="1012"/>
              </a:lnSpc>
              <a:spcBef>
                <a:spcPts val="83"/>
              </a:spcBef>
              <a:defRPr/>
            </a:pPr>
            <a:r>
              <a:rPr sz="875" spc="-42" dirty="0">
                <a:latin typeface="Montserrat" panose="02000505000000020004" pitchFamily="2" charset="0"/>
                <a:cs typeface="Tahoma"/>
              </a:rPr>
              <a:t>O</a:t>
            </a:r>
            <a:r>
              <a:rPr sz="875" spc="-17" dirty="0">
                <a:latin typeface="Montserrat" panose="02000505000000020004" pitchFamily="2" charset="0"/>
                <a:cs typeface="Tahoma"/>
              </a:rPr>
              <a:t>F</a:t>
            </a:r>
            <a:r>
              <a:rPr sz="875" spc="-112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37" dirty="0">
                <a:latin typeface="Montserrat" panose="02000505000000020004" pitchFamily="2" charset="0"/>
                <a:cs typeface="Tahoma"/>
              </a:rPr>
              <a:t>TICKET</a:t>
            </a:r>
            <a:r>
              <a:rPr sz="875" spc="-17" dirty="0">
                <a:latin typeface="Montserrat" panose="02000505000000020004" pitchFamily="2" charset="0"/>
                <a:cs typeface="Tahoma"/>
              </a:rPr>
              <a:t>S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33" dirty="0">
                <a:latin typeface="Montserrat" panose="02000505000000020004" pitchFamily="2" charset="0"/>
                <a:cs typeface="Tahoma"/>
              </a:rPr>
              <a:t>SOLD</a:t>
            </a:r>
            <a:endParaRPr sz="875" dirty="0">
              <a:latin typeface="Montserrat" panose="02000505000000020004" pitchFamily="2" charset="0"/>
              <a:cs typeface="Tahoma"/>
            </a:endParaRPr>
          </a:p>
          <a:p>
            <a:pPr marL="10584" marR="4233" defTabSz="914422">
              <a:lnSpc>
                <a:spcPts val="975"/>
              </a:lnSpc>
              <a:spcBef>
                <a:spcPts val="54"/>
              </a:spcBef>
              <a:defRPr/>
            </a:pPr>
            <a:r>
              <a:rPr sz="875" spc="-25" dirty="0">
                <a:latin typeface="Montserrat" panose="02000505000000020004" pitchFamily="2" charset="0"/>
                <a:cs typeface="Tahoma"/>
              </a:rPr>
              <a:t>cam</a:t>
            </a:r>
            <a:r>
              <a:rPr sz="875" spc="-4" dirty="0">
                <a:latin typeface="Montserrat" panose="02000505000000020004" pitchFamily="2" charset="0"/>
                <a:cs typeface="Tahoma"/>
              </a:rPr>
              <a:t>e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8" dirty="0">
                <a:latin typeface="Montserrat" panose="02000505000000020004" pitchFamily="2" charset="0"/>
                <a:cs typeface="Tahoma"/>
              </a:rPr>
              <a:t>f</a:t>
            </a:r>
            <a:r>
              <a:rPr sz="875" spc="4" dirty="0">
                <a:latin typeface="Montserrat" panose="02000505000000020004" pitchFamily="2" charset="0"/>
                <a:cs typeface="Tahoma"/>
              </a:rPr>
              <a:t>r</a:t>
            </a:r>
            <a:r>
              <a:rPr sz="875" spc="-29" dirty="0">
                <a:latin typeface="Montserrat" panose="02000505000000020004" pitchFamily="2" charset="0"/>
                <a:cs typeface="Tahoma"/>
              </a:rPr>
              <a:t>o</a:t>
            </a:r>
            <a:r>
              <a:rPr sz="875" spc="-12" dirty="0">
                <a:latin typeface="Montserrat" panose="02000505000000020004" pitchFamily="2" charset="0"/>
                <a:cs typeface="Tahoma"/>
              </a:rPr>
              <a:t>m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29" dirty="0">
                <a:latin typeface="Montserrat" panose="02000505000000020004" pitchFamily="2" charset="0"/>
                <a:cs typeface="Tahoma"/>
              </a:rPr>
              <a:t>the  </a:t>
            </a:r>
            <a:r>
              <a:rPr sz="875" spc="-25" dirty="0">
                <a:latin typeface="Montserrat" panose="02000505000000020004" pitchFamily="2" charset="0"/>
                <a:cs typeface="Tahoma"/>
              </a:rPr>
              <a:t>F</a:t>
            </a:r>
            <a:r>
              <a:rPr sz="875" spc="-21" dirty="0">
                <a:latin typeface="Montserrat" panose="02000505000000020004" pitchFamily="2" charset="0"/>
                <a:cs typeface="Tahoma"/>
              </a:rPr>
              <a:t>anbas</a:t>
            </a:r>
            <a:r>
              <a:rPr sz="875" dirty="0">
                <a:latin typeface="Montserrat" panose="02000505000000020004" pitchFamily="2" charset="0"/>
                <a:cs typeface="Tahoma"/>
              </a:rPr>
              <a:t>e</a:t>
            </a:r>
            <a:r>
              <a:rPr sz="875" spc="-104" dirty="0">
                <a:latin typeface="Montserrat" panose="02000505000000020004" pitchFamily="2" charset="0"/>
                <a:cs typeface="Tahoma"/>
              </a:rPr>
              <a:t> </a:t>
            </a:r>
            <a:r>
              <a:rPr sz="875" spc="-25" dirty="0">
                <a:latin typeface="Montserrat" panose="02000505000000020004" pitchFamily="2" charset="0"/>
                <a:cs typeface="Tahoma"/>
              </a:rPr>
              <a:t>Campagin</a:t>
            </a:r>
            <a:endParaRPr sz="875" dirty="0">
              <a:latin typeface="Montserrat" panose="02000505000000020004" pitchFamily="2" charset="0"/>
              <a:cs typeface="Tahoma"/>
            </a:endParaRPr>
          </a:p>
        </p:txBody>
      </p:sp>
      <p:sp>
        <p:nvSpPr>
          <p:cNvPr id="175" name="object 32">
            <a:extLst>
              <a:ext uri="{FF2B5EF4-FFF2-40B4-BE49-F238E27FC236}">
                <a16:creationId xmlns:a16="http://schemas.microsoft.com/office/drawing/2014/main" id="{A6B20981-E2A9-4EB0-8348-C566B12F208D}"/>
              </a:ext>
            </a:extLst>
          </p:cNvPr>
          <p:cNvSpPr txBox="1"/>
          <p:nvPr/>
        </p:nvSpPr>
        <p:spPr>
          <a:xfrm>
            <a:off x="4102490" y="5305347"/>
            <a:ext cx="1347468" cy="895010"/>
          </a:xfrm>
          <a:prstGeom prst="rect">
            <a:avLst/>
          </a:prstGeom>
          <a:noFill/>
        </p:spPr>
        <p:txBody>
          <a:bodyPr vert="horz" wrap="square" lIns="0" tIns="10054" rIns="0" bIns="0" rtlCol="0">
            <a:spAutoFit/>
          </a:bodyPr>
          <a:lstStyle/>
          <a:p>
            <a:pPr marL="44449" defTabSz="914422">
              <a:lnSpc>
                <a:spcPts val="1212"/>
              </a:lnSpc>
              <a:spcBef>
                <a:spcPts val="79"/>
              </a:spcBef>
              <a:defRPr/>
            </a:pPr>
            <a:r>
              <a:rPr sz="1542" spc="-17" dirty="0">
                <a:solidFill>
                  <a:srgbClr val="9F5BC2"/>
                </a:solidFill>
                <a:latin typeface="Montserrat" panose="02000505000000020004" pitchFamily="2" charset="0"/>
                <a:cs typeface="Tahoma"/>
              </a:rPr>
              <a:t>OVER</a:t>
            </a:r>
            <a:endParaRPr sz="1542" dirty="0">
              <a:solidFill>
                <a:srgbClr val="9F5BC2"/>
              </a:solidFill>
              <a:latin typeface="Montserrat" panose="02000505000000020004" pitchFamily="2" charset="0"/>
              <a:cs typeface="Tahoma"/>
            </a:endParaRPr>
          </a:p>
          <a:p>
            <a:pPr marL="10584" defTabSz="914422">
              <a:lnSpc>
                <a:spcPts val="5662"/>
              </a:lnSpc>
              <a:defRPr/>
            </a:pPr>
            <a:r>
              <a:rPr sz="5250" b="1" spc="-333" dirty="0">
                <a:solidFill>
                  <a:srgbClr val="9F5BC2"/>
                </a:solidFill>
                <a:latin typeface="Montserrat" panose="02000505000000020004" pitchFamily="2" charset="0"/>
                <a:cs typeface="Arial"/>
              </a:rPr>
              <a:t>70%</a:t>
            </a:r>
            <a:endParaRPr sz="5250" dirty="0">
              <a:solidFill>
                <a:srgbClr val="9F5BC2"/>
              </a:solidFill>
              <a:latin typeface="Montserrat" panose="02000505000000020004" pitchFamily="2" charset="0"/>
              <a:cs typeface="Arial"/>
            </a:endParaRPr>
          </a:p>
        </p:txBody>
      </p:sp>
      <p:sp>
        <p:nvSpPr>
          <p:cNvPr id="176" name="object 33">
            <a:extLst>
              <a:ext uri="{FF2B5EF4-FFF2-40B4-BE49-F238E27FC236}">
                <a16:creationId xmlns:a16="http://schemas.microsoft.com/office/drawing/2014/main" id="{EC4CBC96-36EE-48F3-B0FF-A4F03FFECE61}"/>
              </a:ext>
            </a:extLst>
          </p:cNvPr>
          <p:cNvSpPr/>
          <p:nvPr/>
        </p:nvSpPr>
        <p:spPr>
          <a:xfrm>
            <a:off x="6470457" y="5624664"/>
            <a:ext cx="780521" cy="639233"/>
          </a:xfrm>
          <a:custGeom>
            <a:avLst/>
            <a:gdLst/>
            <a:ahLst/>
            <a:cxnLst/>
            <a:rect l="l" t="t" r="r" b="b"/>
            <a:pathLst>
              <a:path w="936625" h="767079">
                <a:moveTo>
                  <a:pt x="220725" y="118110"/>
                </a:moveTo>
                <a:lnTo>
                  <a:pt x="217665" y="118110"/>
                </a:lnTo>
                <a:lnTo>
                  <a:pt x="130886" y="168910"/>
                </a:lnTo>
                <a:lnTo>
                  <a:pt x="128879" y="171450"/>
                </a:lnTo>
                <a:lnTo>
                  <a:pt x="128879" y="175260"/>
                </a:lnTo>
                <a:lnTo>
                  <a:pt x="130602" y="189230"/>
                </a:lnTo>
                <a:lnTo>
                  <a:pt x="135724" y="208280"/>
                </a:lnTo>
                <a:lnTo>
                  <a:pt x="144181" y="229870"/>
                </a:lnTo>
                <a:lnTo>
                  <a:pt x="155905" y="255270"/>
                </a:lnTo>
                <a:lnTo>
                  <a:pt x="20345" y="334010"/>
                </a:lnTo>
                <a:lnTo>
                  <a:pt x="11712" y="340360"/>
                </a:lnTo>
                <a:lnTo>
                  <a:pt x="5324" y="346710"/>
                </a:lnTo>
                <a:lnTo>
                  <a:pt x="1360" y="355600"/>
                </a:lnTo>
                <a:lnTo>
                  <a:pt x="0" y="364490"/>
                </a:lnTo>
                <a:lnTo>
                  <a:pt x="0" y="425450"/>
                </a:lnTo>
                <a:lnTo>
                  <a:pt x="543547" y="758190"/>
                </a:lnTo>
                <a:lnTo>
                  <a:pt x="574035" y="767080"/>
                </a:lnTo>
                <a:lnTo>
                  <a:pt x="596435" y="767080"/>
                </a:lnTo>
                <a:lnTo>
                  <a:pt x="607326" y="765810"/>
                </a:lnTo>
                <a:lnTo>
                  <a:pt x="617599" y="762000"/>
                </a:lnTo>
                <a:lnTo>
                  <a:pt x="626935" y="758190"/>
                </a:lnTo>
                <a:lnTo>
                  <a:pt x="646640" y="746760"/>
                </a:lnTo>
                <a:lnTo>
                  <a:pt x="585241" y="746760"/>
                </a:lnTo>
                <a:lnTo>
                  <a:pt x="568560" y="744220"/>
                </a:lnTo>
                <a:lnTo>
                  <a:pt x="554062" y="739140"/>
                </a:lnTo>
                <a:lnTo>
                  <a:pt x="24625" y="433070"/>
                </a:lnTo>
                <a:lnTo>
                  <a:pt x="21043" y="429260"/>
                </a:lnTo>
                <a:lnTo>
                  <a:pt x="21043" y="394970"/>
                </a:lnTo>
                <a:lnTo>
                  <a:pt x="64168" y="394970"/>
                </a:lnTo>
                <a:lnTo>
                  <a:pt x="24625" y="372110"/>
                </a:lnTo>
                <a:lnTo>
                  <a:pt x="21043" y="368300"/>
                </a:lnTo>
                <a:lnTo>
                  <a:pt x="21043" y="359410"/>
                </a:lnTo>
                <a:lnTo>
                  <a:pt x="24625" y="355600"/>
                </a:lnTo>
                <a:lnTo>
                  <a:pt x="30860" y="351790"/>
                </a:lnTo>
                <a:lnTo>
                  <a:pt x="165557" y="274320"/>
                </a:lnTo>
                <a:lnTo>
                  <a:pt x="189625" y="274320"/>
                </a:lnTo>
                <a:lnTo>
                  <a:pt x="170681" y="237490"/>
                </a:lnTo>
                <a:lnTo>
                  <a:pt x="156811" y="204470"/>
                </a:lnTo>
                <a:lnTo>
                  <a:pt x="150418" y="181610"/>
                </a:lnTo>
                <a:lnTo>
                  <a:pt x="216407" y="143510"/>
                </a:lnTo>
                <a:lnTo>
                  <a:pt x="244675" y="143510"/>
                </a:lnTo>
                <a:lnTo>
                  <a:pt x="239228" y="138430"/>
                </a:lnTo>
                <a:lnTo>
                  <a:pt x="229895" y="124460"/>
                </a:lnTo>
                <a:lnTo>
                  <a:pt x="228650" y="121920"/>
                </a:lnTo>
                <a:lnTo>
                  <a:pt x="226326" y="119380"/>
                </a:lnTo>
                <a:lnTo>
                  <a:pt x="220725" y="118110"/>
                </a:lnTo>
                <a:close/>
              </a:path>
              <a:path w="936625" h="767079">
                <a:moveTo>
                  <a:pt x="936282" y="529590"/>
                </a:moveTo>
                <a:lnTo>
                  <a:pt x="915250" y="529590"/>
                </a:lnTo>
                <a:lnTo>
                  <a:pt x="915250" y="565150"/>
                </a:lnTo>
                <a:lnTo>
                  <a:pt x="911669" y="568960"/>
                </a:lnTo>
                <a:lnTo>
                  <a:pt x="905421" y="572770"/>
                </a:lnTo>
                <a:lnTo>
                  <a:pt x="616419" y="739140"/>
                </a:lnTo>
                <a:lnTo>
                  <a:pt x="601922" y="744220"/>
                </a:lnTo>
                <a:lnTo>
                  <a:pt x="585241" y="746760"/>
                </a:lnTo>
                <a:lnTo>
                  <a:pt x="646640" y="746760"/>
                </a:lnTo>
                <a:lnTo>
                  <a:pt x="915936" y="590550"/>
                </a:lnTo>
                <a:lnTo>
                  <a:pt x="936282" y="560070"/>
                </a:lnTo>
                <a:lnTo>
                  <a:pt x="936282" y="529590"/>
                </a:lnTo>
                <a:close/>
              </a:path>
              <a:path w="936625" h="767079">
                <a:moveTo>
                  <a:pt x="64168" y="394970"/>
                </a:moveTo>
                <a:lnTo>
                  <a:pt x="21043" y="394970"/>
                </a:lnTo>
                <a:lnTo>
                  <a:pt x="543547" y="695960"/>
                </a:lnTo>
                <a:lnTo>
                  <a:pt x="552874" y="701040"/>
                </a:lnTo>
                <a:lnTo>
                  <a:pt x="563141" y="703580"/>
                </a:lnTo>
                <a:lnTo>
                  <a:pt x="574035" y="706120"/>
                </a:lnTo>
                <a:lnTo>
                  <a:pt x="596435" y="706120"/>
                </a:lnTo>
                <a:lnTo>
                  <a:pt x="607326" y="703580"/>
                </a:lnTo>
                <a:lnTo>
                  <a:pt x="617599" y="701040"/>
                </a:lnTo>
                <a:lnTo>
                  <a:pt x="626935" y="695960"/>
                </a:lnTo>
                <a:lnTo>
                  <a:pt x="644542" y="685800"/>
                </a:lnTo>
                <a:lnTo>
                  <a:pt x="585236" y="685800"/>
                </a:lnTo>
                <a:lnTo>
                  <a:pt x="568554" y="683260"/>
                </a:lnTo>
                <a:lnTo>
                  <a:pt x="554062" y="678180"/>
                </a:lnTo>
                <a:lnTo>
                  <a:pt x="64168" y="394970"/>
                </a:lnTo>
                <a:close/>
              </a:path>
              <a:path w="936625" h="767079">
                <a:moveTo>
                  <a:pt x="715703" y="353060"/>
                </a:moveTo>
                <a:lnTo>
                  <a:pt x="672210" y="353060"/>
                </a:lnTo>
                <a:lnTo>
                  <a:pt x="911656" y="490220"/>
                </a:lnTo>
                <a:lnTo>
                  <a:pt x="915250" y="495300"/>
                </a:lnTo>
                <a:lnTo>
                  <a:pt x="915250" y="502920"/>
                </a:lnTo>
                <a:lnTo>
                  <a:pt x="911669" y="508000"/>
                </a:lnTo>
                <a:lnTo>
                  <a:pt x="616419" y="678180"/>
                </a:lnTo>
                <a:lnTo>
                  <a:pt x="601920" y="683260"/>
                </a:lnTo>
                <a:lnTo>
                  <a:pt x="585236" y="685800"/>
                </a:lnTo>
                <a:lnTo>
                  <a:pt x="644542" y="685800"/>
                </a:lnTo>
                <a:lnTo>
                  <a:pt x="915250" y="529590"/>
                </a:lnTo>
                <a:lnTo>
                  <a:pt x="936282" y="529590"/>
                </a:lnTo>
                <a:lnTo>
                  <a:pt x="936282" y="499110"/>
                </a:lnTo>
                <a:lnTo>
                  <a:pt x="934921" y="490220"/>
                </a:lnTo>
                <a:lnTo>
                  <a:pt x="930957" y="482600"/>
                </a:lnTo>
                <a:lnTo>
                  <a:pt x="924569" y="474980"/>
                </a:lnTo>
                <a:lnTo>
                  <a:pt x="915936" y="468630"/>
                </a:lnTo>
                <a:lnTo>
                  <a:pt x="715703" y="353060"/>
                </a:lnTo>
                <a:close/>
              </a:path>
              <a:path w="936625" h="767079">
                <a:moveTo>
                  <a:pt x="189625" y="274320"/>
                </a:moveTo>
                <a:lnTo>
                  <a:pt x="165557" y="274320"/>
                </a:lnTo>
                <a:lnTo>
                  <a:pt x="168211" y="279400"/>
                </a:lnTo>
                <a:lnTo>
                  <a:pt x="171018" y="284480"/>
                </a:lnTo>
                <a:lnTo>
                  <a:pt x="173939" y="289560"/>
                </a:lnTo>
                <a:lnTo>
                  <a:pt x="57365" y="356870"/>
                </a:lnTo>
                <a:lnTo>
                  <a:pt x="55371" y="360680"/>
                </a:lnTo>
                <a:lnTo>
                  <a:pt x="55371" y="367030"/>
                </a:lnTo>
                <a:lnTo>
                  <a:pt x="57365" y="370840"/>
                </a:lnTo>
                <a:lnTo>
                  <a:pt x="531863" y="645160"/>
                </a:lnTo>
                <a:lnTo>
                  <a:pt x="539127" y="645160"/>
                </a:lnTo>
                <a:lnTo>
                  <a:pt x="578620" y="622300"/>
                </a:lnTo>
                <a:lnTo>
                  <a:pt x="535508" y="622300"/>
                </a:lnTo>
                <a:lnTo>
                  <a:pt x="484647" y="590550"/>
                </a:lnTo>
                <a:lnTo>
                  <a:pt x="438093" y="557530"/>
                </a:lnTo>
                <a:lnTo>
                  <a:pt x="398900" y="525780"/>
                </a:lnTo>
                <a:lnTo>
                  <a:pt x="366585" y="525780"/>
                </a:lnTo>
                <a:lnTo>
                  <a:pt x="86918" y="364490"/>
                </a:lnTo>
                <a:lnTo>
                  <a:pt x="184594" y="307340"/>
                </a:lnTo>
                <a:lnTo>
                  <a:pt x="209750" y="307340"/>
                </a:lnTo>
                <a:lnTo>
                  <a:pt x="192238" y="279400"/>
                </a:lnTo>
                <a:lnTo>
                  <a:pt x="189625" y="274320"/>
                </a:lnTo>
                <a:close/>
              </a:path>
              <a:path w="936625" h="767079">
                <a:moveTo>
                  <a:pt x="678568" y="486410"/>
                </a:moveTo>
                <a:lnTo>
                  <a:pt x="611454" y="504190"/>
                </a:lnTo>
                <a:lnTo>
                  <a:pt x="581289" y="537210"/>
                </a:lnTo>
                <a:lnTo>
                  <a:pt x="579170" y="549910"/>
                </a:lnTo>
                <a:lnTo>
                  <a:pt x="580352" y="560070"/>
                </a:lnTo>
                <a:lnTo>
                  <a:pt x="583844" y="570230"/>
                </a:lnTo>
                <a:lnTo>
                  <a:pt x="589564" y="579120"/>
                </a:lnTo>
                <a:lnTo>
                  <a:pt x="597433" y="586740"/>
                </a:lnTo>
                <a:lnTo>
                  <a:pt x="535508" y="622300"/>
                </a:lnTo>
                <a:lnTo>
                  <a:pt x="578620" y="622300"/>
                </a:lnTo>
                <a:lnTo>
                  <a:pt x="659800" y="575310"/>
                </a:lnTo>
                <a:lnTo>
                  <a:pt x="617042" y="575310"/>
                </a:lnTo>
                <a:lnTo>
                  <a:pt x="609815" y="570230"/>
                </a:lnTo>
                <a:lnTo>
                  <a:pt x="604542" y="563880"/>
                </a:lnTo>
                <a:lnTo>
                  <a:pt x="601311" y="557530"/>
                </a:lnTo>
                <a:lnTo>
                  <a:pt x="600214" y="549910"/>
                </a:lnTo>
                <a:lnTo>
                  <a:pt x="601640" y="542290"/>
                </a:lnTo>
                <a:lnTo>
                  <a:pt x="644804" y="513080"/>
                </a:lnTo>
                <a:lnTo>
                  <a:pt x="671048" y="508000"/>
                </a:lnTo>
                <a:lnTo>
                  <a:pt x="776084" y="508000"/>
                </a:lnTo>
                <a:lnTo>
                  <a:pt x="789248" y="500380"/>
                </a:lnTo>
                <a:lnTo>
                  <a:pt x="747026" y="500380"/>
                </a:lnTo>
                <a:lnTo>
                  <a:pt x="714461" y="490220"/>
                </a:lnTo>
                <a:lnTo>
                  <a:pt x="678568" y="486410"/>
                </a:lnTo>
                <a:close/>
              </a:path>
              <a:path w="936625" h="767079">
                <a:moveTo>
                  <a:pt x="773912" y="534670"/>
                </a:moveTo>
                <a:lnTo>
                  <a:pt x="658367" y="601980"/>
                </a:lnTo>
                <a:lnTo>
                  <a:pt x="656640" y="608330"/>
                </a:lnTo>
                <a:lnTo>
                  <a:pt x="659536" y="613410"/>
                </a:lnTo>
                <a:lnTo>
                  <a:pt x="661492" y="617220"/>
                </a:lnTo>
                <a:lnTo>
                  <a:pt x="665035" y="618490"/>
                </a:lnTo>
                <a:lnTo>
                  <a:pt x="672249" y="618490"/>
                </a:lnTo>
                <a:lnTo>
                  <a:pt x="784440" y="553720"/>
                </a:lnTo>
                <a:lnTo>
                  <a:pt x="786155" y="547370"/>
                </a:lnTo>
                <a:lnTo>
                  <a:pt x="780351" y="537210"/>
                </a:lnTo>
                <a:lnTo>
                  <a:pt x="773912" y="534670"/>
                </a:lnTo>
                <a:close/>
              </a:path>
              <a:path w="936625" h="767079">
                <a:moveTo>
                  <a:pt x="776084" y="508000"/>
                </a:moveTo>
                <a:lnTo>
                  <a:pt x="698265" y="508000"/>
                </a:lnTo>
                <a:lnTo>
                  <a:pt x="724014" y="514350"/>
                </a:lnTo>
                <a:lnTo>
                  <a:pt x="617042" y="575310"/>
                </a:lnTo>
                <a:lnTo>
                  <a:pt x="659800" y="575310"/>
                </a:lnTo>
                <a:lnTo>
                  <a:pt x="776084" y="508000"/>
                </a:lnTo>
                <a:close/>
              </a:path>
              <a:path w="936625" h="767079">
                <a:moveTo>
                  <a:pt x="209750" y="307340"/>
                </a:moveTo>
                <a:lnTo>
                  <a:pt x="184594" y="307340"/>
                </a:lnTo>
                <a:lnTo>
                  <a:pt x="204692" y="339090"/>
                </a:lnTo>
                <a:lnTo>
                  <a:pt x="227723" y="372110"/>
                </a:lnTo>
                <a:lnTo>
                  <a:pt x="254480" y="406400"/>
                </a:lnTo>
                <a:lnTo>
                  <a:pt x="286462" y="444500"/>
                </a:lnTo>
                <a:lnTo>
                  <a:pt x="323791" y="485140"/>
                </a:lnTo>
                <a:lnTo>
                  <a:pt x="366585" y="525780"/>
                </a:lnTo>
                <a:lnTo>
                  <a:pt x="398900" y="525780"/>
                </a:lnTo>
                <a:lnTo>
                  <a:pt x="395765" y="523240"/>
                </a:lnTo>
                <a:lnTo>
                  <a:pt x="357582" y="487680"/>
                </a:lnTo>
                <a:lnTo>
                  <a:pt x="323465" y="453390"/>
                </a:lnTo>
                <a:lnTo>
                  <a:pt x="293333" y="420370"/>
                </a:lnTo>
                <a:lnTo>
                  <a:pt x="267106" y="388620"/>
                </a:lnTo>
                <a:lnTo>
                  <a:pt x="240182" y="353060"/>
                </a:lnTo>
                <a:lnTo>
                  <a:pt x="235838" y="346710"/>
                </a:lnTo>
                <a:lnTo>
                  <a:pt x="231660" y="341630"/>
                </a:lnTo>
                <a:lnTo>
                  <a:pt x="236512" y="337820"/>
                </a:lnTo>
                <a:lnTo>
                  <a:pt x="228365" y="326390"/>
                </a:lnTo>
                <a:lnTo>
                  <a:pt x="221691" y="326390"/>
                </a:lnTo>
                <a:lnTo>
                  <a:pt x="209750" y="307340"/>
                </a:lnTo>
                <a:close/>
              </a:path>
              <a:path w="936625" h="767079">
                <a:moveTo>
                  <a:pt x="524239" y="186690"/>
                </a:moveTo>
                <a:lnTo>
                  <a:pt x="497941" y="186690"/>
                </a:lnTo>
                <a:lnTo>
                  <a:pt x="503366" y="195580"/>
                </a:lnTo>
                <a:lnTo>
                  <a:pt x="509011" y="203200"/>
                </a:lnTo>
                <a:lnTo>
                  <a:pt x="514877" y="212090"/>
                </a:lnTo>
                <a:lnTo>
                  <a:pt x="520966" y="219710"/>
                </a:lnTo>
                <a:lnTo>
                  <a:pt x="548076" y="255270"/>
                </a:lnTo>
                <a:lnTo>
                  <a:pt x="577159" y="288290"/>
                </a:lnTo>
                <a:lnTo>
                  <a:pt x="608111" y="321310"/>
                </a:lnTo>
                <a:lnTo>
                  <a:pt x="640829" y="353060"/>
                </a:lnTo>
                <a:lnTo>
                  <a:pt x="677804" y="384810"/>
                </a:lnTo>
                <a:lnTo>
                  <a:pt x="716697" y="415290"/>
                </a:lnTo>
                <a:lnTo>
                  <a:pt x="757388" y="443230"/>
                </a:lnTo>
                <a:lnTo>
                  <a:pt x="799757" y="469900"/>
                </a:lnTo>
                <a:lnTo>
                  <a:pt x="747026" y="500380"/>
                </a:lnTo>
                <a:lnTo>
                  <a:pt x="789248" y="500380"/>
                </a:lnTo>
                <a:lnTo>
                  <a:pt x="830935" y="476250"/>
                </a:lnTo>
                <a:lnTo>
                  <a:pt x="832675" y="469900"/>
                </a:lnTo>
                <a:lnTo>
                  <a:pt x="829779" y="464820"/>
                </a:lnTo>
                <a:lnTo>
                  <a:pt x="828801" y="463550"/>
                </a:lnTo>
                <a:lnTo>
                  <a:pt x="827455" y="462280"/>
                </a:lnTo>
                <a:lnTo>
                  <a:pt x="825906" y="461010"/>
                </a:lnTo>
                <a:lnTo>
                  <a:pt x="784884" y="436880"/>
                </a:lnTo>
                <a:lnTo>
                  <a:pt x="745577" y="410210"/>
                </a:lnTo>
                <a:lnTo>
                  <a:pt x="708011" y="382270"/>
                </a:lnTo>
                <a:lnTo>
                  <a:pt x="672210" y="353060"/>
                </a:lnTo>
                <a:lnTo>
                  <a:pt x="715703" y="353060"/>
                </a:lnTo>
                <a:lnTo>
                  <a:pt x="607885" y="290830"/>
                </a:lnTo>
                <a:lnTo>
                  <a:pt x="589379" y="270510"/>
                </a:lnTo>
                <a:lnTo>
                  <a:pt x="571546" y="250190"/>
                </a:lnTo>
                <a:lnTo>
                  <a:pt x="554391" y="228600"/>
                </a:lnTo>
                <a:lnTo>
                  <a:pt x="537921" y="207010"/>
                </a:lnTo>
                <a:lnTo>
                  <a:pt x="524239" y="186690"/>
                </a:lnTo>
                <a:close/>
              </a:path>
              <a:path w="936625" h="767079">
                <a:moveTo>
                  <a:pt x="353339" y="360680"/>
                </a:moveTo>
                <a:lnTo>
                  <a:pt x="373179" y="414020"/>
                </a:lnTo>
                <a:lnTo>
                  <a:pt x="411429" y="457200"/>
                </a:lnTo>
                <a:lnTo>
                  <a:pt x="426885" y="448310"/>
                </a:lnTo>
                <a:lnTo>
                  <a:pt x="407235" y="426720"/>
                </a:lnTo>
                <a:lnTo>
                  <a:pt x="388388" y="405130"/>
                </a:lnTo>
                <a:lnTo>
                  <a:pt x="370403" y="383540"/>
                </a:lnTo>
                <a:lnTo>
                  <a:pt x="353339" y="360680"/>
                </a:lnTo>
                <a:close/>
              </a:path>
              <a:path w="936625" h="767079">
                <a:moveTo>
                  <a:pt x="373570" y="349250"/>
                </a:moveTo>
                <a:lnTo>
                  <a:pt x="397325" y="400050"/>
                </a:lnTo>
                <a:lnTo>
                  <a:pt x="435978" y="441960"/>
                </a:lnTo>
                <a:lnTo>
                  <a:pt x="447827" y="435610"/>
                </a:lnTo>
                <a:lnTo>
                  <a:pt x="428034" y="415290"/>
                </a:lnTo>
                <a:lnTo>
                  <a:pt x="409022" y="393700"/>
                </a:lnTo>
                <a:lnTo>
                  <a:pt x="373570" y="349250"/>
                </a:lnTo>
                <a:close/>
              </a:path>
              <a:path w="936625" h="767079">
                <a:moveTo>
                  <a:pt x="393433" y="337820"/>
                </a:moveTo>
                <a:lnTo>
                  <a:pt x="418598" y="387350"/>
                </a:lnTo>
                <a:lnTo>
                  <a:pt x="457619" y="430530"/>
                </a:lnTo>
                <a:lnTo>
                  <a:pt x="468502" y="424180"/>
                </a:lnTo>
                <a:lnTo>
                  <a:pt x="448543" y="402590"/>
                </a:lnTo>
                <a:lnTo>
                  <a:pt x="429339" y="381000"/>
                </a:lnTo>
                <a:lnTo>
                  <a:pt x="410949" y="359410"/>
                </a:lnTo>
                <a:lnTo>
                  <a:pt x="393433" y="337820"/>
                </a:lnTo>
                <a:close/>
              </a:path>
              <a:path w="936625" h="767079">
                <a:moveTo>
                  <a:pt x="417702" y="323850"/>
                </a:moveTo>
                <a:lnTo>
                  <a:pt x="437986" y="375920"/>
                </a:lnTo>
                <a:lnTo>
                  <a:pt x="477392" y="419100"/>
                </a:lnTo>
                <a:lnTo>
                  <a:pt x="493712" y="408940"/>
                </a:lnTo>
                <a:lnTo>
                  <a:pt x="493255" y="408940"/>
                </a:lnTo>
                <a:lnTo>
                  <a:pt x="473152" y="388620"/>
                </a:lnTo>
                <a:lnTo>
                  <a:pt x="453821" y="367030"/>
                </a:lnTo>
                <a:lnTo>
                  <a:pt x="435319" y="345440"/>
                </a:lnTo>
                <a:lnTo>
                  <a:pt x="417702" y="323850"/>
                </a:lnTo>
                <a:close/>
              </a:path>
              <a:path w="936625" h="767079">
                <a:moveTo>
                  <a:pt x="430682" y="316230"/>
                </a:moveTo>
                <a:lnTo>
                  <a:pt x="458616" y="364490"/>
                </a:lnTo>
                <a:lnTo>
                  <a:pt x="498424" y="406400"/>
                </a:lnTo>
                <a:lnTo>
                  <a:pt x="507377" y="401320"/>
                </a:lnTo>
                <a:lnTo>
                  <a:pt x="487039" y="381000"/>
                </a:lnTo>
                <a:lnTo>
                  <a:pt x="467439" y="359410"/>
                </a:lnTo>
                <a:lnTo>
                  <a:pt x="448634" y="337820"/>
                </a:lnTo>
                <a:lnTo>
                  <a:pt x="430682" y="316230"/>
                </a:lnTo>
                <a:close/>
              </a:path>
              <a:path w="936625" h="767079">
                <a:moveTo>
                  <a:pt x="440359" y="309880"/>
                </a:moveTo>
                <a:lnTo>
                  <a:pt x="434555" y="313690"/>
                </a:lnTo>
                <a:lnTo>
                  <a:pt x="452272" y="335280"/>
                </a:lnTo>
                <a:lnTo>
                  <a:pt x="470863" y="358140"/>
                </a:lnTo>
                <a:lnTo>
                  <a:pt x="490271" y="378460"/>
                </a:lnTo>
                <a:lnTo>
                  <a:pt x="510438" y="400050"/>
                </a:lnTo>
                <a:lnTo>
                  <a:pt x="516407" y="396240"/>
                </a:lnTo>
                <a:lnTo>
                  <a:pt x="496186" y="375920"/>
                </a:lnTo>
                <a:lnTo>
                  <a:pt x="476731" y="354330"/>
                </a:lnTo>
                <a:lnTo>
                  <a:pt x="458101" y="332740"/>
                </a:lnTo>
                <a:lnTo>
                  <a:pt x="440359" y="309880"/>
                </a:lnTo>
                <a:close/>
              </a:path>
              <a:path w="936625" h="767079">
                <a:moveTo>
                  <a:pt x="455294" y="302260"/>
                </a:moveTo>
                <a:lnTo>
                  <a:pt x="482722" y="350520"/>
                </a:lnTo>
                <a:lnTo>
                  <a:pt x="522909" y="392430"/>
                </a:lnTo>
                <a:lnTo>
                  <a:pt x="532815" y="386080"/>
                </a:lnTo>
                <a:lnTo>
                  <a:pt x="532269" y="386080"/>
                </a:lnTo>
                <a:lnTo>
                  <a:pt x="511869" y="365760"/>
                </a:lnTo>
                <a:lnTo>
                  <a:pt x="492201" y="345440"/>
                </a:lnTo>
                <a:lnTo>
                  <a:pt x="473323" y="323850"/>
                </a:lnTo>
                <a:lnTo>
                  <a:pt x="455294" y="302260"/>
                </a:lnTo>
                <a:close/>
              </a:path>
              <a:path w="936625" h="767079">
                <a:moveTo>
                  <a:pt x="479234" y="288290"/>
                </a:moveTo>
                <a:lnTo>
                  <a:pt x="500379" y="340360"/>
                </a:lnTo>
                <a:lnTo>
                  <a:pt x="540905" y="382270"/>
                </a:lnTo>
                <a:lnTo>
                  <a:pt x="557682" y="372110"/>
                </a:lnTo>
                <a:lnTo>
                  <a:pt x="555866" y="370840"/>
                </a:lnTo>
                <a:lnTo>
                  <a:pt x="535589" y="350520"/>
                </a:lnTo>
                <a:lnTo>
                  <a:pt x="516021" y="330200"/>
                </a:lnTo>
                <a:lnTo>
                  <a:pt x="497217" y="308610"/>
                </a:lnTo>
                <a:lnTo>
                  <a:pt x="479234" y="288290"/>
                </a:lnTo>
                <a:close/>
              </a:path>
              <a:path w="936625" h="767079">
                <a:moveTo>
                  <a:pt x="496455" y="278130"/>
                </a:moveTo>
                <a:lnTo>
                  <a:pt x="522652" y="327660"/>
                </a:lnTo>
                <a:lnTo>
                  <a:pt x="563600" y="368300"/>
                </a:lnTo>
                <a:lnTo>
                  <a:pt x="575602" y="361950"/>
                </a:lnTo>
                <a:lnTo>
                  <a:pt x="574192" y="360680"/>
                </a:lnTo>
                <a:lnTo>
                  <a:pt x="553646" y="340360"/>
                </a:lnTo>
                <a:lnTo>
                  <a:pt x="533804" y="320040"/>
                </a:lnTo>
                <a:lnTo>
                  <a:pt x="514722" y="299720"/>
                </a:lnTo>
                <a:lnTo>
                  <a:pt x="496455" y="278130"/>
                </a:lnTo>
                <a:close/>
              </a:path>
              <a:path w="936625" h="767079">
                <a:moveTo>
                  <a:pt x="267614" y="299720"/>
                </a:moveTo>
                <a:lnTo>
                  <a:pt x="236816" y="317500"/>
                </a:lnTo>
                <a:lnTo>
                  <a:pt x="246773" y="332740"/>
                </a:lnTo>
                <a:lnTo>
                  <a:pt x="277571" y="314960"/>
                </a:lnTo>
                <a:lnTo>
                  <a:pt x="267614" y="299720"/>
                </a:lnTo>
                <a:close/>
              </a:path>
              <a:path w="936625" h="767079">
                <a:moveTo>
                  <a:pt x="226555" y="323850"/>
                </a:moveTo>
                <a:lnTo>
                  <a:pt x="221691" y="326390"/>
                </a:lnTo>
                <a:lnTo>
                  <a:pt x="228365" y="326390"/>
                </a:lnTo>
                <a:lnTo>
                  <a:pt x="226555" y="323850"/>
                </a:lnTo>
                <a:close/>
              </a:path>
              <a:path w="936625" h="767079">
                <a:moveTo>
                  <a:pt x="308673" y="276860"/>
                </a:moveTo>
                <a:lnTo>
                  <a:pt x="277888" y="294640"/>
                </a:lnTo>
                <a:lnTo>
                  <a:pt x="287845" y="308610"/>
                </a:lnTo>
                <a:lnTo>
                  <a:pt x="318642" y="290830"/>
                </a:lnTo>
                <a:lnTo>
                  <a:pt x="308673" y="276860"/>
                </a:lnTo>
                <a:close/>
              </a:path>
              <a:path w="936625" h="767079">
                <a:moveTo>
                  <a:pt x="349732" y="252730"/>
                </a:moveTo>
                <a:lnTo>
                  <a:pt x="318935" y="270510"/>
                </a:lnTo>
                <a:lnTo>
                  <a:pt x="328904" y="284480"/>
                </a:lnTo>
                <a:lnTo>
                  <a:pt x="359702" y="266700"/>
                </a:lnTo>
                <a:lnTo>
                  <a:pt x="349732" y="252730"/>
                </a:lnTo>
                <a:close/>
              </a:path>
              <a:path w="936625" h="767079">
                <a:moveTo>
                  <a:pt x="390791" y="228600"/>
                </a:moveTo>
                <a:lnTo>
                  <a:pt x="359994" y="246380"/>
                </a:lnTo>
                <a:lnTo>
                  <a:pt x="369976" y="261620"/>
                </a:lnTo>
                <a:lnTo>
                  <a:pt x="400761" y="243840"/>
                </a:lnTo>
                <a:lnTo>
                  <a:pt x="390791" y="228600"/>
                </a:lnTo>
                <a:close/>
              </a:path>
              <a:path w="936625" h="767079">
                <a:moveTo>
                  <a:pt x="431863" y="204470"/>
                </a:moveTo>
                <a:lnTo>
                  <a:pt x="401065" y="222250"/>
                </a:lnTo>
                <a:lnTo>
                  <a:pt x="411035" y="237490"/>
                </a:lnTo>
                <a:lnTo>
                  <a:pt x="441832" y="219710"/>
                </a:lnTo>
                <a:lnTo>
                  <a:pt x="431863" y="204470"/>
                </a:lnTo>
                <a:close/>
              </a:path>
              <a:path w="936625" h="767079">
                <a:moveTo>
                  <a:pt x="472922" y="181610"/>
                </a:moveTo>
                <a:lnTo>
                  <a:pt x="442125" y="199390"/>
                </a:lnTo>
                <a:lnTo>
                  <a:pt x="452081" y="213360"/>
                </a:lnTo>
                <a:lnTo>
                  <a:pt x="482879" y="195580"/>
                </a:lnTo>
                <a:lnTo>
                  <a:pt x="472922" y="181610"/>
                </a:lnTo>
                <a:close/>
              </a:path>
              <a:path w="936625" h="767079">
                <a:moveTo>
                  <a:pt x="440641" y="26670"/>
                </a:moveTo>
                <a:lnTo>
                  <a:pt x="418160" y="26670"/>
                </a:lnTo>
                <a:lnTo>
                  <a:pt x="426678" y="52070"/>
                </a:lnTo>
                <a:lnTo>
                  <a:pt x="440516" y="85090"/>
                </a:lnTo>
                <a:lnTo>
                  <a:pt x="460706" y="125730"/>
                </a:lnTo>
                <a:lnTo>
                  <a:pt x="488276" y="172720"/>
                </a:lnTo>
                <a:lnTo>
                  <a:pt x="483184" y="175260"/>
                </a:lnTo>
                <a:lnTo>
                  <a:pt x="493153" y="190500"/>
                </a:lnTo>
                <a:lnTo>
                  <a:pt x="497941" y="186690"/>
                </a:lnTo>
                <a:lnTo>
                  <a:pt x="524239" y="186690"/>
                </a:lnTo>
                <a:lnTo>
                  <a:pt x="498586" y="148590"/>
                </a:lnTo>
                <a:lnTo>
                  <a:pt x="468531" y="93980"/>
                </a:lnTo>
                <a:lnTo>
                  <a:pt x="447377" y="46990"/>
                </a:lnTo>
                <a:lnTo>
                  <a:pt x="440641" y="26670"/>
                </a:lnTo>
                <a:close/>
              </a:path>
              <a:path w="936625" h="767079">
                <a:moveTo>
                  <a:pt x="244675" y="143510"/>
                </a:moveTo>
                <a:lnTo>
                  <a:pt x="216407" y="143510"/>
                </a:lnTo>
                <a:lnTo>
                  <a:pt x="229137" y="158750"/>
                </a:lnTo>
                <a:lnTo>
                  <a:pt x="244740" y="170180"/>
                </a:lnTo>
                <a:lnTo>
                  <a:pt x="262540" y="177800"/>
                </a:lnTo>
                <a:lnTo>
                  <a:pt x="281863" y="180340"/>
                </a:lnTo>
                <a:lnTo>
                  <a:pt x="312829" y="173990"/>
                </a:lnTo>
                <a:lnTo>
                  <a:pt x="333084" y="158750"/>
                </a:lnTo>
                <a:lnTo>
                  <a:pt x="281863" y="158750"/>
                </a:lnTo>
                <a:lnTo>
                  <a:pt x="265937" y="156210"/>
                </a:lnTo>
                <a:lnTo>
                  <a:pt x="251483" y="149860"/>
                </a:lnTo>
                <a:lnTo>
                  <a:pt x="244675" y="143510"/>
                </a:lnTo>
                <a:close/>
              </a:path>
              <a:path w="936625" h="767079">
                <a:moveTo>
                  <a:pt x="425602" y="0"/>
                </a:moveTo>
                <a:lnTo>
                  <a:pt x="422147" y="0"/>
                </a:lnTo>
                <a:lnTo>
                  <a:pt x="331850" y="52070"/>
                </a:lnTo>
                <a:lnTo>
                  <a:pt x="332079" y="59690"/>
                </a:lnTo>
                <a:lnTo>
                  <a:pt x="332460" y="62230"/>
                </a:lnTo>
                <a:lnTo>
                  <a:pt x="333146" y="63500"/>
                </a:lnTo>
                <a:lnTo>
                  <a:pt x="336301" y="69850"/>
                </a:lnTo>
                <a:lnTo>
                  <a:pt x="338588" y="78740"/>
                </a:lnTo>
                <a:lnTo>
                  <a:pt x="339979" y="86360"/>
                </a:lnTo>
                <a:lnTo>
                  <a:pt x="340448" y="93980"/>
                </a:lnTo>
                <a:lnTo>
                  <a:pt x="335836" y="119380"/>
                </a:lnTo>
                <a:lnTo>
                  <a:pt x="323267" y="139700"/>
                </a:lnTo>
                <a:lnTo>
                  <a:pt x="304642" y="153670"/>
                </a:lnTo>
                <a:lnTo>
                  <a:pt x="281863" y="158750"/>
                </a:lnTo>
                <a:lnTo>
                  <a:pt x="333084" y="158750"/>
                </a:lnTo>
                <a:lnTo>
                  <a:pt x="338148" y="154940"/>
                </a:lnTo>
                <a:lnTo>
                  <a:pt x="355235" y="128270"/>
                </a:lnTo>
                <a:lnTo>
                  <a:pt x="361505" y="93980"/>
                </a:lnTo>
                <a:lnTo>
                  <a:pt x="361146" y="86360"/>
                </a:lnTo>
                <a:lnTo>
                  <a:pt x="360081" y="78740"/>
                </a:lnTo>
                <a:lnTo>
                  <a:pt x="358328" y="69850"/>
                </a:lnTo>
                <a:lnTo>
                  <a:pt x="355904" y="62230"/>
                </a:lnTo>
                <a:lnTo>
                  <a:pt x="418160" y="26670"/>
                </a:lnTo>
                <a:lnTo>
                  <a:pt x="440641" y="26670"/>
                </a:lnTo>
                <a:lnTo>
                  <a:pt x="434746" y="8890"/>
                </a:lnTo>
                <a:lnTo>
                  <a:pt x="433933" y="5080"/>
                </a:lnTo>
                <a:lnTo>
                  <a:pt x="431672" y="2540"/>
                </a:lnTo>
                <a:lnTo>
                  <a:pt x="425602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sp>
        <p:nvSpPr>
          <p:cNvPr id="181" name="object 39">
            <a:extLst>
              <a:ext uri="{FF2B5EF4-FFF2-40B4-BE49-F238E27FC236}">
                <a16:creationId xmlns:a16="http://schemas.microsoft.com/office/drawing/2014/main" id="{BB78810E-C913-4376-A95D-847EB11750B8}"/>
              </a:ext>
            </a:extLst>
          </p:cNvPr>
          <p:cNvSpPr/>
          <p:nvPr/>
        </p:nvSpPr>
        <p:spPr>
          <a:xfrm>
            <a:off x="1884243" y="5280935"/>
            <a:ext cx="1616604" cy="0"/>
          </a:xfrm>
          <a:custGeom>
            <a:avLst/>
            <a:gdLst/>
            <a:ahLst/>
            <a:cxnLst/>
            <a:rect l="l" t="t" r="r" b="b"/>
            <a:pathLst>
              <a:path w="1939925">
                <a:moveTo>
                  <a:pt x="0" y="0"/>
                </a:moveTo>
                <a:lnTo>
                  <a:pt x="1939670" y="0"/>
                </a:lnTo>
              </a:path>
            </a:pathLst>
          </a:custGeom>
          <a:solidFill>
            <a:srgbClr val="482580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sp>
        <p:nvSpPr>
          <p:cNvPr id="182" name="object 40">
            <a:extLst>
              <a:ext uri="{FF2B5EF4-FFF2-40B4-BE49-F238E27FC236}">
                <a16:creationId xmlns:a16="http://schemas.microsoft.com/office/drawing/2014/main" id="{027E5296-AF3A-49C9-80DD-138A23E58029}"/>
              </a:ext>
            </a:extLst>
          </p:cNvPr>
          <p:cNvSpPr/>
          <p:nvPr/>
        </p:nvSpPr>
        <p:spPr>
          <a:xfrm>
            <a:off x="3973987" y="4753224"/>
            <a:ext cx="3294063" cy="0"/>
          </a:xfrm>
          <a:custGeom>
            <a:avLst/>
            <a:gdLst/>
            <a:ahLst/>
            <a:cxnLst/>
            <a:rect l="l" t="t" r="r" b="b"/>
            <a:pathLst>
              <a:path w="3952875">
                <a:moveTo>
                  <a:pt x="0" y="0"/>
                </a:moveTo>
                <a:lnTo>
                  <a:pt x="3952392" y="0"/>
                </a:lnTo>
              </a:path>
            </a:pathLst>
          </a:custGeom>
          <a:solidFill>
            <a:srgbClr val="482580"/>
          </a:solidFill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sp>
        <p:nvSpPr>
          <p:cNvPr id="183" name="object 41">
            <a:extLst>
              <a:ext uri="{FF2B5EF4-FFF2-40B4-BE49-F238E27FC236}">
                <a16:creationId xmlns:a16="http://schemas.microsoft.com/office/drawing/2014/main" id="{60E44BC0-1A80-460A-B996-1DD593231D71}"/>
              </a:ext>
            </a:extLst>
          </p:cNvPr>
          <p:cNvSpPr/>
          <p:nvPr/>
        </p:nvSpPr>
        <p:spPr>
          <a:xfrm>
            <a:off x="3785448" y="4344231"/>
            <a:ext cx="0" cy="2161646"/>
          </a:xfrm>
          <a:custGeom>
            <a:avLst/>
            <a:gdLst/>
            <a:ahLst/>
            <a:cxnLst/>
            <a:rect l="l" t="t" r="r" b="b"/>
            <a:pathLst>
              <a:path h="2593975">
                <a:moveTo>
                  <a:pt x="0" y="2593949"/>
                </a:moveTo>
                <a:lnTo>
                  <a:pt x="0" y="0"/>
                </a:lnTo>
              </a:path>
            </a:pathLst>
          </a:custGeom>
          <a:solidFill>
            <a:srgbClr val="482580"/>
          </a:solidFill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defTabSz="914422">
              <a:defRPr/>
            </a:pPr>
            <a:endParaRPr sz="1500" dirty="0">
              <a:latin typeface="Calibri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680437CE-7986-481D-9AC7-92942046A154}"/>
              </a:ext>
            </a:extLst>
          </p:cNvPr>
          <p:cNvSpPr/>
          <p:nvPr/>
        </p:nvSpPr>
        <p:spPr>
          <a:xfrm>
            <a:off x="6560034" y="4965907"/>
            <a:ext cx="780521" cy="401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2">
              <a:defRPr/>
            </a:pPr>
            <a:endParaRPr lang="en-US" dirty="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223" name="Picture 2">
            <a:extLst>
              <a:ext uri="{FF2B5EF4-FFF2-40B4-BE49-F238E27FC236}">
                <a16:creationId xmlns:a16="http://schemas.microsoft.com/office/drawing/2014/main" id="{F00E00DA-DBEB-4E37-87A4-0E3C8B3A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686" y="931045"/>
            <a:ext cx="279074" cy="35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object 42">
            <a:extLst>
              <a:ext uri="{FF2B5EF4-FFF2-40B4-BE49-F238E27FC236}">
                <a16:creationId xmlns:a16="http://schemas.microsoft.com/office/drawing/2014/main" id="{C5ED90CE-C092-436B-BF94-49206212B7A2}"/>
              </a:ext>
            </a:extLst>
          </p:cNvPr>
          <p:cNvSpPr txBox="1"/>
          <p:nvPr/>
        </p:nvSpPr>
        <p:spPr>
          <a:xfrm>
            <a:off x="1044578" y="2594204"/>
            <a:ext cx="2156715" cy="552501"/>
          </a:xfrm>
          <a:prstGeom prst="rect">
            <a:avLst/>
          </a:prstGeom>
        </p:spPr>
        <p:txBody>
          <a:bodyPr vert="horz" wrap="square" lIns="0" tIns="26458" rIns="0" bIns="0" rtlCol="0">
            <a:spAutoFit/>
          </a:bodyPr>
          <a:lstStyle/>
          <a:p>
            <a:pPr marL="10584" marR="4233" indent="492646" algn="r" defTabSz="914422">
              <a:lnSpc>
                <a:spcPts val="1275"/>
              </a:lnSpc>
              <a:spcBef>
                <a:spcPts val="208"/>
              </a:spcBef>
              <a:defRPr/>
            </a:pPr>
            <a:r>
              <a:rPr sz="1125" spc="-21" dirty="0">
                <a:latin typeface="Montserrat" panose="02000505000000020004" pitchFamily="2" charset="0"/>
                <a:cs typeface="Tahoma"/>
              </a:rPr>
              <a:t>IDENTIFIED </a:t>
            </a:r>
            <a:r>
              <a:rPr lang="en-US" sz="1125" spc="29" dirty="0">
                <a:latin typeface="Montserrat" panose="02000505000000020004" pitchFamily="2" charset="0"/>
                <a:cs typeface="Tahoma"/>
              </a:rPr>
              <a:t>SEVERAL</a:t>
            </a:r>
          </a:p>
          <a:p>
            <a:pPr marL="10584" marR="4233" indent="492646" algn="r" defTabSz="914422">
              <a:lnSpc>
                <a:spcPts val="1275"/>
              </a:lnSpc>
              <a:spcBef>
                <a:spcPts val="208"/>
              </a:spcBef>
              <a:defRPr/>
            </a:pPr>
            <a:r>
              <a:rPr sz="1125" spc="-4" dirty="0">
                <a:latin typeface="Montserrat" panose="02000505000000020004" pitchFamily="2" charset="0"/>
                <a:cs typeface="Tahoma"/>
              </a:rPr>
              <a:t>NEW</a:t>
            </a:r>
            <a:r>
              <a:rPr sz="1125" spc="-83" dirty="0">
                <a:latin typeface="Montserrat" panose="02000505000000020004" pitchFamily="2" charset="0"/>
                <a:cs typeface="Tahoma"/>
              </a:rPr>
              <a:t> </a:t>
            </a:r>
            <a:r>
              <a:rPr sz="1125" spc="25" dirty="0">
                <a:latin typeface="Montserrat" panose="02000505000000020004" pitchFamily="2" charset="0"/>
                <a:cs typeface="Tahoma"/>
              </a:rPr>
              <a:t>FAN</a:t>
            </a:r>
            <a:r>
              <a:rPr lang="en-US" sz="1125" spc="25" dirty="0">
                <a:latin typeface="Montserrat" panose="02000505000000020004" pitchFamily="2" charset="0"/>
                <a:cs typeface="Tahoma"/>
              </a:rPr>
              <a:t>S WITH HIGH CAPACITY TO GIVE</a:t>
            </a:r>
            <a:endParaRPr sz="1125" dirty="0">
              <a:latin typeface="Montserrat" panose="02000505000000020004" pitchFamily="2" charset="0"/>
              <a:cs typeface="Tahoma"/>
            </a:endParaRPr>
          </a:p>
        </p:txBody>
      </p:sp>
      <p:pic>
        <p:nvPicPr>
          <p:cNvPr id="224" name="Picture 223" descr="Shape&#10;&#10;Description automatically generated with medium confidence">
            <a:extLst>
              <a:ext uri="{FF2B5EF4-FFF2-40B4-BE49-F238E27FC236}">
                <a16:creationId xmlns:a16="http://schemas.microsoft.com/office/drawing/2014/main" id="{5483450D-17ED-4DCC-9AA3-C8543F87DA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204" y="996590"/>
            <a:ext cx="967967" cy="323373"/>
          </a:xfrm>
          <a:prstGeom prst="rect">
            <a:avLst/>
          </a:prstGeom>
        </p:spPr>
      </p:pic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E9A5675D-C818-44BE-8090-C892D440C419}"/>
              </a:ext>
            </a:extLst>
          </p:cNvPr>
          <p:cNvCxnSpPr>
            <a:cxnSpLocks/>
          </p:cNvCxnSpPr>
          <p:nvPr/>
        </p:nvCxnSpPr>
        <p:spPr>
          <a:xfrm flipV="1">
            <a:off x="11887200" y="506510"/>
            <a:ext cx="297433" cy="523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7B784CC2-5D5A-47FA-9B43-9697F1A7C6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14562" y="890406"/>
            <a:ext cx="1120725" cy="43583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DCFCCDE-7B6C-4E67-9B14-86678093386A}"/>
              </a:ext>
            </a:extLst>
          </p:cNvPr>
          <p:cNvGrpSpPr/>
          <p:nvPr/>
        </p:nvGrpSpPr>
        <p:grpSpPr>
          <a:xfrm>
            <a:off x="7113562" y="1515747"/>
            <a:ext cx="4743364" cy="1223497"/>
            <a:chOff x="6672781" y="1520812"/>
            <a:chExt cx="5732888" cy="1462958"/>
          </a:xfrm>
        </p:grpSpPr>
        <p:pic>
          <p:nvPicPr>
            <p:cNvPr id="87" name="Picture 86" descr="A picture containing text, sky, outdoor, person&#10;&#10;Description automatically generated">
              <a:extLst>
                <a:ext uri="{FF2B5EF4-FFF2-40B4-BE49-F238E27FC236}">
                  <a16:creationId xmlns:a16="http://schemas.microsoft.com/office/drawing/2014/main" id="{3FB48385-204E-4FEB-A6C2-8B87991DB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51" t="22489" r="50358" b="19301"/>
            <a:stretch/>
          </p:blipFill>
          <p:spPr>
            <a:xfrm>
              <a:off x="11053734" y="1635144"/>
              <a:ext cx="1339489" cy="1348625"/>
            </a:xfrm>
            <a:prstGeom prst="ellipse">
              <a:avLst/>
            </a:prstGeom>
          </p:spPr>
        </p:pic>
        <p:pic>
          <p:nvPicPr>
            <p:cNvPr id="88" name="Picture 87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2DD0D852-1FA8-49E0-83C9-E840E32D40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64" t="2734" r="16991" b="21708"/>
            <a:stretch/>
          </p:blipFill>
          <p:spPr>
            <a:xfrm>
              <a:off x="9591492" y="1635144"/>
              <a:ext cx="1339491" cy="1348625"/>
            </a:xfrm>
            <a:prstGeom prst="ellipse">
              <a:avLst/>
            </a:prstGeom>
          </p:spPr>
        </p:pic>
        <p:pic>
          <p:nvPicPr>
            <p:cNvPr id="89" name="Picture 88" descr="A stadium filled with people&#10;&#10;Description automatically generated with medium confidence">
              <a:extLst>
                <a:ext uri="{FF2B5EF4-FFF2-40B4-BE49-F238E27FC236}">
                  <a16:creationId xmlns:a16="http://schemas.microsoft.com/office/drawing/2014/main" id="{9FE6BADE-55B5-4D9F-875A-4FF57A024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91" t="24466" r="26597" b="6344"/>
            <a:stretch/>
          </p:blipFill>
          <p:spPr>
            <a:xfrm>
              <a:off x="8132870" y="1635144"/>
              <a:ext cx="1351936" cy="1348626"/>
            </a:xfrm>
            <a:prstGeom prst="ellipse">
              <a:avLst/>
            </a:prstGeom>
          </p:spPr>
        </p:pic>
        <p:pic>
          <p:nvPicPr>
            <p:cNvPr id="90" name="Picture 89" descr="A couple of football players jumping in the air with a crowd watching&#10;&#10;Description automatically generated with medium confidence">
              <a:extLst>
                <a:ext uri="{FF2B5EF4-FFF2-40B4-BE49-F238E27FC236}">
                  <a16:creationId xmlns:a16="http://schemas.microsoft.com/office/drawing/2014/main" id="{CBB9DE23-A55A-4374-B602-B2E7A1AE73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7" t="8031" r="27047" b="9192"/>
            <a:stretch/>
          </p:blipFill>
          <p:spPr>
            <a:xfrm>
              <a:off x="6701486" y="1631834"/>
              <a:ext cx="1290922" cy="1351935"/>
            </a:xfrm>
            <a:prstGeom prst="ellipse">
              <a:avLst/>
            </a:prstGeom>
          </p:spPr>
        </p:pic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B4B952B-44D7-4500-9250-DF5A1C843F5B}"/>
                </a:ext>
              </a:extLst>
            </p:cNvPr>
            <p:cNvSpPr/>
            <p:nvPr/>
          </p:nvSpPr>
          <p:spPr>
            <a:xfrm>
              <a:off x="6672781" y="1631835"/>
              <a:ext cx="1351935" cy="1351935"/>
            </a:xfrm>
            <a:prstGeom prst="ellipse">
              <a:avLst/>
            </a:prstGeom>
            <a:solidFill>
              <a:srgbClr val="990000">
                <a:alpha val="7212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02ED460-83B4-4DBF-ACAD-A1F0AABFB4AB}"/>
                </a:ext>
              </a:extLst>
            </p:cNvPr>
            <p:cNvSpPr/>
            <p:nvPr/>
          </p:nvSpPr>
          <p:spPr>
            <a:xfrm>
              <a:off x="8132871" y="1631835"/>
              <a:ext cx="1351935" cy="1351935"/>
            </a:xfrm>
            <a:prstGeom prst="ellipse">
              <a:avLst/>
            </a:prstGeom>
            <a:solidFill>
              <a:srgbClr val="99000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F2CE96D-4B21-4CA2-8D86-EEE0F396184E}"/>
                </a:ext>
              </a:extLst>
            </p:cNvPr>
            <p:cNvSpPr/>
            <p:nvPr/>
          </p:nvSpPr>
          <p:spPr>
            <a:xfrm>
              <a:off x="9593644" y="1631835"/>
              <a:ext cx="1351935" cy="1351935"/>
            </a:xfrm>
            <a:prstGeom prst="ellipse">
              <a:avLst/>
            </a:prstGeom>
            <a:solidFill>
              <a:srgbClr val="99000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8559980F-56D4-4E8B-8024-B942A73F80AC}"/>
                </a:ext>
              </a:extLst>
            </p:cNvPr>
            <p:cNvSpPr/>
            <p:nvPr/>
          </p:nvSpPr>
          <p:spPr>
            <a:xfrm>
              <a:off x="11053734" y="1631835"/>
              <a:ext cx="1351935" cy="1351935"/>
            </a:xfrm>
            <a:prstGeom prst="ellipse">
              <a:avLst/>
            </a:prstGeom>
            <a:solidFill>
              <a:srgbClr val="99000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5" name="object 2">
              <a:extLst>
                <a:ext uri="{FF2B5EF4-FFF2-40B4-BE49-F238E27FC236}">
                  <a16:creationId xmlns:a16="http://schemas.microsoft.com/office/drawing/2014/main" id="{F334E7A3-AF51-4EDB-86BF-8F6537B1F3E1}"/>
                </a:ext>
              </a:extLst>
            </p:cNvPr>
            <p:cNvSpPr txBox="1"/>
            <p:nvPr/>
          </p:nvSpPr>
          <p:spPr>
            <a:xfrm>
              <a:off x="6896369" y="2095441"/>
              <a:ext cx="893284" cy="435126"/>
            </a:xfrm>
            <a:prstGeom prst="rect">
              <a:avLst/>
            </a:prstGeom>
          </p:spPr>
          <p:txBody>
            <a:bodyPr vert="horz" wrap="square" lIns="0" tIns="14993" rIns="0" bIns="0" rtlCol="0">
              <a:spAutoFit/>
            </a:bodyPr>
            <a:lstStyle/>
            <a:p>
              <a:pPr marL="11994" algn="ctr" defTabSz="1036290">
                <a:spcBef>
                  <a:spcPts val="118"/>
                </a:spcBef>
                <a:defRPr/>
              </a:pPr>
              <a:r>
                <a:rPr lang="en-US"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SOONER</a:t>
              </a:r>
            </a:p>
            <a:p>
              <a:pPr marL="11994" algn="ctr" defTabSz="1036290">
                <a:spcBef>
                  <a:spcPts val="118"/>
                </a:spcBef>
                <a:defRPr/>
              </a:pPr>
              <a:r>
                <a:rPr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ELITE</a:t>
              </a:r>
              <a:endParaRPr sz="1100">
                <a:solidFill>
                  <a:prstClr val="black"/>
                </a:solidFill>
                <a:latin typeface="Montserrat" panose="02000505000000020004" pitchFamily="2" charset="0"/>
                <a:cs typeface="Arial Narrow"/>
              </a:endParaRPr>
            </a:p>
          </p:txBody>
        </p:sp>
        <p:sp>
          <p:nvSpPr>
            <p:cNvPr id="96" name="object 6">
              <a:extLst>
                <a:ext uri="{FF2B5EF4-FFF2-40B4-BE49-F238E27FC236}">
                  <a16:creationId xmlns:a16="http://schemas.microsoft.com/office/drawing/2014/main" id="{B1E65571-A25C-4E41-ACF8-E3DDCA6A7467}"/>
                </a:ext>
              </a:extLst>
            </p:cNvPr>
            <p:cNvSpPr txBox="1"/>
            <p:nvPr/>
          </p:nvSpPr>
          <p:spPr>
            <a:xfrm>
              <a:off x="8174594" y="2096522"/>
              <a:ext cx="1275009" cy="422302"/>
            </a:xfrm>
            <a:prstGeom prst="rect">
              <a:avLst/>
            </a:prstGeom>
          </p:spPr>
          <p:txBody>
            <a:bodyPr vert="horz" wrap="square" lIns="0" tIns="14993" rIns="0" bIns="0" rtlCol="0">
              <a:spAutoFit/>
            </a:bodyPr>
            <a:lstStyle/>
            <a:p>
              <a:pPr marL="11994" algn="ctr" defTabSz="1036290">
                <a:spcBef>
                  <a:spcPts val="118"/>
                </a:spcBef>
                <a:defRPr/>
              </a:pPr>
              <a:r>
                <a:rPr lang="en-US"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SOONER </a:t>
              </a:r>
              <a:r>
                <a:rPr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ESTABLISHED</a:t>
              </a:r>
              <a:endParaRPr sz="1100">
                <a:solidFill>
                  <a:prstClr val="black"/>
                </a:solidFill>
                <a:latin typeface="Montserrat" panose="02000505000000020004" pitchFamily="2" charset="0"/>
                <a:cs typeface="Arial Narrow"/>
              </a:endParaRPr>
            </a:p>
          </p:txBody>
        </p:sp>
        <p:sp>
          <p:nvSpPr>
            <p:cNvPr id="97" name="object 10">
              <a:extLst>
                <a:ext uri="{FF2B5EF4-FFF2-40B4-BE49-F238E27FC236}">
                  <a16:creationId xmlns:a16="http://schemas.microsoft.com/office/drawing/2014/main" id="{14C378B0-355E-4284-A21B-7CF1B4092B74}"/>
                </a:ext>
              </a:extLst>
            </p:cNvPr>
            <p:cNvSpPr txBox="1"/>
            <p:nvPr/>
          </p:nvSpPr>
          <p:spPr>
            <a:xfrm>
              <a:off x="9819053" y="2113408"/>
              <a:ext cx="880992" cy="422302"/>
            </a:xfrm>
            <a:prstGeom prst="rect">
              <a:avLst/>
            </a:prstGeom>
          </p:spPr>
          <p:txBody>
            <a:bodyPr vert="horz" wrap="square" lIns="0" tIns="14993" rIns="0" bIns="0" rtlCol="0">
              <a:spAutoFit/>
            </a:bodyPr>
            <a:lstStyle/>
            <a:p>
              <a:pPr marL="11994" algn="ctr" defTabSz="1036290">
                <a:spcBef>
                  <a:spcPts val="118"/>
                </a:spcBef>
                <a:defRPr/>
              </a:pPr>
              <a:r>
                <a:rPr lang="en-US"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SOONER </a:t>
              </a:r>
              <a:r>
                <a:rPr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FAMILIES</a:t>
              </a:r>
              <a:endParaRPr sz="1100">
                <a:solidFill>
                  <a:prstClr val="black"/>
                </a:solidFill>
                <a:latin typeface="Montserrat" panose="02000505000000020004" pitchFamily="2" charset="0"/>
                <a:cs typeface="Arial Narrow"/>
              </a:endParaRPr>
            </a:p>
          </p:txBody>
        </p:sp>
        <p:sp>
          <p:nvSpPr>
            <p:cNvPr id="98" name="object 14">
              <a:extLst>
                <a:ext uri="{FF2B5EF4-FFF2-40B4-BE49-F238E27FC236}">
                  <a16:creationId xmlns:a16="http://schemas.microsoft.com/office/drawing/2014/main" id="{0F9115B0-6071-427A-8D91-EE79EEAB9FD8}"/>
                </a:ext>
              </a:extLst>
            </p:cNvPr>
            <p:cNvSpPr txBox="1"/>
            <p:nvPr/>
          </p:nvSpPr>
          <p:spPr>
            <a:xfrm>
              <a:off x="11271331" y="2103331"/>
              <a:ext cx="874342" cy="422302"/>
            </a:xfrm>
            <a:prstGeom prst="rect">
              <a:avLst/>
            </a:prstGeom>
          </p:spPr>
          <p:txBody>
            <a:bodyPr vert="horz" wrap="square" lIns="0" tIns="14993" rIns="0" bIns="0" rtlCol="0">
              <a:spAutoFit/>
            </a:bodyPr>
            <a:lstStyle/>
            <a:p>
              <a:pPr marL="11994" algn="ctr" defTabSz="1036290">
                <a:spcBef>
                  <a:spcPts val="118"/>
                </a:spcBef>
                <a:defRPr/>
              </a:pPr>
              <a:r>
                <a:rPr lang="en-US"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SOONER </a:t>
              </a:r>
              <a:r>
                <a:rPr sz="1100" b="1">
                  <a:solidFill>
                    <a:srgbClr val="FFFFFF"/>
                  </a:solidFill>
                  <a:latin typeface="Montserrat" panose="02000505000000020004" pitchFamily="2" charset="0"/>
                  <a:cs typeface="Arial Narrow"/>
                </a:rPr>
                <a:t>YOUNG</a:t>
              </a:r>
              <a:endParaRPr sz="1100">
                <a:solidFill>
                  <a:prstClr val="black"/>
                </a:solidFill>
                <a:latin typeface="Montserrat" panose="02000505000000020004" pitchFamily="2" charset="0"/>
                <a:cs typeface="Arial Narrow"/>
              </a:endParaRPr>
            </a:p>
          </p:txBody>
        </p:sp>
        <p:sp>
          <p:nvSpPr>
            <p:cNvPr id="99" name="object 39">
              <a:extLst>
                <a:ext uri="{FF2B5EF4-FFF2-40B4-BE49-F238E27FC236}">
                  <a16:creationId xmlns:a16="http://schemas.microsoft.com/office/drawing/2014/main" id="{D75B2245-2ADE-46A7-89BB-F30AF7B9E775}"/>
                </a:ext>
              </a:extLst>
            </p:cNvPr>
            <p:cNvSpPr/>
            <p:nvPr/>
          </p:nvSpPr>
          <p:spPr>
            <a:xfrm>
              <a:off x="7030822" y="1520812"/>
              <a:ext cx="1832151" cy="0"/>
            </a:xfrm>
            <a:custGeom>
              <a:avLst/>
              <a:gdLst/>
              <a:ahLst/>
              <a:cxnLst/>
              <a:rect l="l" t="t" r="r" b="b"/>
              <a:pathLst>
                <a:path w="1939925">
                  <a:moveTo>
                    <a:pt x="0" y="0"/>
                  </a:moveTo>
                  <a:lnTo>
                    <a:pt x="1939670" y="0"/>
                  </a:lnTo>
                </a:path>
              </a:pathLst>
            </a:custGeom>
            <a:solidFill>
              <a:srgbClr val="482580"/>
            </a:solidFill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036290">
                <a:defRPr/>
              </a:pPr>
              <a:endParaRPr sz="1400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59" name="Title 4">
            <a:extLst>
              <a:ext uri="{FF2B5EF4-FFF2-40B4-BE49-F238E27FC236}">
                <a16:creationId xmlns:a16="http://schemas.microsoft.com/office/drawing/2014/main" id="{329A6081-6CB3-40C8-90E9-6CCE6F1E7EEE}"/>
              </a:ext>
            </a:extLst>
          </p:cNvPr>
          <p:cNvSpPr txBox="1">
            <a:spLocks/>
          </p:cNvSpPr>
          <p:nvPr/>
        </p:nvSpPr>
        <p:spPr>
          <a:xfrm>
            <a:off x="2072640" y="177852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SEGMENTATION</a:t>
            </a:r>
          </a:p>
        </p:txBody>
      </p:sp>
    </p:spTree>
    <p:extLst>
      <p:ext uri="{BB962C8B-B14F-4D97-AF65-F5344CB8AC3E}">
        <p14:creationId xmlns:p14="http://schemas.microsoft.com/office/powerpoint/2010/main" val="637920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391B1AB-8775-B545-B53C-4C0027A68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002" y="95250"/>
            <a:ext cx="10007600" cy="110664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HIGHLY TARGETED CAMPAIGN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16843-C525-4E5B-AD26-F678AEF2105E}"/>
              </a:ext>
            </a:extLst>
          </p:cNvPr>
          <p:cNvSpPr txBox="1"/>
          <p:nvPr/>
        </p:nvSpPr>
        <p:spPr>
          <a:xfrm>
            <a:off x="1909580" y="1687355"/>
            <a:ext cx="765243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Fanbase Data Segments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cs typeface="Calibri"/>
              </a:rPr>
              <a:t>Ticket Buyers who are not yet donors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cs typeface="Calibri"/>
              </a:rPr>
              <a:t>A Lookalike of current Donors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r>
              <a:rPr lang="en-US" sz="2800" dirty="0">
                <a:cs typeface="Calibri"/>
              </a:rPr>
              <a:t>Creative &amp; Lead 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Featured football student athlete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Current Time2Climb campaign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Clear call-to-action to Support Student Athletes.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Qualifying questions in lead form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ACA6A18-B344-804F-BF14-3B33A999746B}"/>
              </a:ext>
            </a:extLst>
          </p:cNvPr>
          <p:cNvSpPr txBox="1">
            <a:spLocks/>
          </p:cNvSpPr>
          <p:nvPr/>
        </p:nvSpPr>
        <p:spPr>
          <a:xfrm>
            <a:off x="1909579" y="1174648"/>
            <a:ext cx="10732851" cy="4508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Strategy: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2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D209A604-8B95-A340-95DD-F80FFCD5A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619" y="1532396"/>
            <a:ext cx="2510541" cy="4360984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7" name="Graphic 6" descr="Cursor with solid fill">
            <a:extLst>
              <a:ext uri="{FF2B5EF4-FFF2-40B4-BE49-F238E27FC236}">
                <a16:creationId xmlns:a16="http://schemas.microsoft.com/office/drawing/2014/main" id="{89890560-708C-4339-9BBB-569C2526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3195" y="54361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9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5">
            <a:extLst>
              <a:ext uri="{FF2B5EF4-FFF2-40B4-BE49-F238E27FC236}">
                <a16:creationId xmlns:a16="http://schemas.microsoft.com/office/drawing/2014/main" id="{2F04D589-328D-47BB-988B-99D7EB2C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487" y="182957"/>
            <a:ext cx="10007600" cy="7168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QUALIFYING QUESTIONS</a:t>
            </a:r>
          </a:p>
        </p:txBody>
      </p:sp>
      <p:pic>
        <p:nvPicPr>
          <p:cNvPr id="28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E7327FE-2DAE-4FE3-8810-9F6E3ED7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41" y="1580540"/>
            <a:ext cx="279082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F35928C7-9404-425F-AFC8-4F447C8A2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42" y="1580540"/>
            <a:ext cx="282892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cidimage006.png@01D7B44B.65EE1E50">
            <a:extLst>
              <a:ext uri="{FF2B5EF4-FFF2-40B4-BE49-F238E27FC236}">
                <a16:creationId xmlns:a16="http://schemas.microsoft.com/office/drawing/2014/main" id="{462E1BD0-A8A6-4A42-9B4A-0DD3B2CCC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343" y="1590065"/>
            <a:ext cx="27813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381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3580B6-613B-954A-A47F-78B4FEC06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31" y="1224992"/>
            <a:ext cx="2370944" cy="39624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7DE63C7-7734-544F-85D8-EBC8DEB3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722" y="161924"/>
            <a:ext cx="9155881" cy="71202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SALESFORCE INTEGRATION</a:t>
            </a:r>
          </a:p>
        </p:txBody>
      </p:sp>
      <p:sp>
        <p:nvSpPr>
          <p:cNvPr id="2" name="Striped Right Arrow 1">
            <a:extLst>
              <a:ext uri="{FF2B5EF4-FFF2-40B4-BE49-F238E27FC236}">
                <a16:creationId xmlns:a16="http://schemas.microsoft.com/office/drawing/2014/main" id="{CCA55EFA-F74C-3A42-A7C0-A0D16E161A86}"/>
              </a:ext>
            </a:extLst>
          </p:cNvPr>
          <p:cNvSpPr/>
          <p:nvPr/>
        </p:nvSpPr>
        <p:spPr>
          <a:xfrm>
            <a:off x="3779060" y="2523114"/>
            <a:ext cx="1137941" cy="794178"/>
          </a:xfrm>
          <a:prstGeom prst="stripedRightArrow">
            <a:avLst/>
          </a:prstGeom>
          <a:solidFill>
            <a:srgbClr val="ECA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E1023771-157B-7E42-8F59-473EDEB01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03" y="1220916"/>
            <a:ext cx="7196697" cy="195859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03EB93D5-9285-B246-81D3-88D584990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339" y="3317292"/>
            <a:ext cx="6051264" cy="2600811"/>
          </a:xfrm>
          <a:prstGeom prst="rect">
            <a:avLst/>
          </a:prstGeom>
        </p:spPr>
      </p:pic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1B9512-4A32-6E49-B518-15F3C2323802}"/>
              </a:ext>
            </a:extLst>
          </p:cNvPr>
          <p:cNvSpPr txBox="1">
            <a:spLocks/>
          </p:cNvSpPr>
          <p:nvPr/>
        </p:nvSpPr>
        <p:spPr>
          <a:xfrm>
            <a:off x="2371722" y="6055884"/>
            <a:ext cx="10732851" cy="4508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form is synced with Salesforce to pull the new leads in real time.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18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391B1AB-8775-B545-B53C-4C0027A68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002" y="163395"/>
            <a:ext cx="10007600" cy="103849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SUCCESS STORY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13397825-43F3-4614-A867-70E1C7F9F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292" y="2082442"/>
            <a:ext cx="2743200" cy="8595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DBBE15-98D3-441B-8D3F-42F790BF503D}"/>
              </a:ext>
            </a:extLst>
          </p:cNvPr>
          <p:cNvSpPr txBox="1"/>
          <p:nvPr/>
        </p:nvSpPr>
        <p:spPr>
          <a:xfrm>
            <a:off x="1985340" y="2082442"/>
            <a:ext cx="3213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/>
              <a:t>Major Gift Success!</a:t>
            </a:r>
            <a:endParaRPr lang="en-US" sz="2800" b="1" dirty="0"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CB8FDDE-4116-46EF-A889-3968011C5200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2109781" y="2810152"/>
            <a:ext cx="4353856" cy="22149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400" dirty="0"/>
              <a:t>One of the 44 Leads added from Fanbase targeting, converted to a new donor with a </a:t>
            </a:r>
            <a:r>
              <a:rPr lang="en-US" sz="2400" b="1" dirty="0">
                <a:solidFill>
                  <a:srgbClr val="C00000"/>
                </a:solidFill>
              </a:rPr>
              <a:t>$100,000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gift. With a pledge for another $100,000 the following year.</a:t>
            </a:r>
          </a:p>
          <a:p>
            <a:pPr marL="0" indent="0">
              <a:buNone/>
            </a:pPr>
            <a:endParaRPr lang="en-US" sz="2400" dirty="0">
              <a:cs typeface="Calibri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E0F0004-4AB5-B94A-8909-98F4FC297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646" y="3429000"/>
            <a:ext cx="3777052" cy="103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4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D5B3F-8F1A-3343-9452-91ECF8A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Donor Communication Approach</a:t>
            </a:r>
          </a:p>
          <a:p>
            <a:endParaRPr lang="en-US" dirty="0"/>
          </a:p>
          <a:p>
            <a:r>
              <a:rPr lang="en-US" dirty="0"/>
              <a:t>Digital / Mobile Strategy Data Opportunity</a:t>
            </a:r>
          </a:p>
          <a:p>
            <a:endParaRPr lang="en-US" dirty="0"/>
          </a:p>
          <a:p>
            <a:r>
              <a:rPr lang="en-US" dirty="0"/>
              <a:t>Lead Generation Opportunities Ahead</a:t>
            </a:r>
          </a:p>
          <a:p>
            <a:endParaRPr lang="en-US" dirty="0"/>
          </a:p>
          <a:p>
            <a:r>
              <a:rPr lang="en-US" dirty="0"/>
              <a:t>What’s Next?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8383C-D4E2-0D43-B9FF-30101740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FOLLOW UPS</a:t>
            </a:r>
          </a:p>
        </p:txBody>
      </p:sp>
    </p:spTree>
    <p:extLst>
      <p:ext uri="{BB962C8B-B14F-4D97-AF65-F5344CB8AC3E}">
        <p14:creationId xmlns:p14="http://schemas.microsoft.com/office/powerpoint/2010/main" val="438811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  <p:pic>
        <p:nvPicPr>
          <p:cNvPr id="7" name="Picture 6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3CCB89A3-CC4A-A34D-AF40-8C2702FF2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84" y="2562198"/>
            <a:ext cx="275613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5692</TotalTime>
  <Words>925</Words>
  <Application>Microsoft Macintosh PowerPoint</Application>
  <PresentationFormat>Widescreen</PresentationFormat>
  <Paragraphs>234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Narrow</vt:lpstr>
      <vt:lpstr>Calibri</vt:lpstr>
      <vt:lpstr>Montserrat</vt:lpstr>
      <vt:lpstr>Wingdings</vt:lpstr>
      <vt:lpstr>Office Theme</vt:lpstr>
      <vt:lpstr>1_Office Theme</vt:lpstr>
      <vt:lpstr>Fundraising: Sustained Donor Momentum and Fundraising Best Practices</vt:lpstr>
      <vt:lpstr>MODERATORS</vt:lpstr>
      <vt:lpstr>AGENDA</vt:lpstr>
      <vt:lpstr>Landscape / Trends</vt:lpstr>
      <vt:lpstr>Jake Bajwa</vt:lpstr>
      <vt:lpstr>Cincinnati Arts Association</vt:lpstr>
      <vt:lpstr>Such Good</vt:lpstr>
      <vt:lpstr>Cincinnati Arts Association</vt:lpstr>
      <vt:lpstr>Cincinnati Arts Association</vt:lpstr>
      <vt:lpstr>Cincinnati Arts Association</vt:lpstr>
      <vt:lpstr>Cincinnati Arts Association</vt:lpstr>
      <vt:lpstr>Cincinnati Arts Association</vt:lpstr>
      <vt:lpstr>Cincinnati Arts Association</vt:lpstr>
      <vt:lpstr>Jennifer Berquist </vt:lpstr>
      <vt:lpstr>Williams Education Fund </vt:lpstr>
      <vt:lpstr>PowerPoint Presentation</vt:lpstr>
      <vt:lpstr>PowerPoint Presentation</vt:lpstr>
      <vt:lpstr>Williams Education Fund</vt:lpstr>
      <vt:lpstr>Matt Monroe</vt:lpstr>
      <vt:lpstr>University of Maryland</vt:lpstr>
      <vt:lpstr>University of Maryland</vt:lpstr>
      <vt:lpstr>University of Maryland</vt:lpstr>
      <vt:lpstr>University of Maryland</vt:lpstr>
      <vt:lpstr>Tyler Reichwein</vt:lpstr>
      <vt:lpstr>PHILANTHROPIC GIVING</vt:lpstr>
      <vt:lpstr>PowerPoint Presentation</vt:lpstr>
      <vt:lpstr>HIGHLY TARGETED CAMPAIGN</vt:lpstr>
      <vt:lpstr>QUALIFYING QUESTIONS</vt:lpstr>
      <vt:lpstr>SALESFORCE INTEGRATION</vt:lpstr>
      <vt:lpstr>SUCCESS STORY</vt:lpstr>
      <vt:lpstr>FOLLOW UPS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Ana Li Gresham</cp:lastModifiedBy>
  <cp:revision>81</cp:revision>
  <dcterms:created xsi:type="dcterms:W3CDTF">2018-12-20T00:17:00Z</dcterms:created>
  <dcterms:modified xsi:type="dcterms:W3CDTF">2022-02-25T18:44:55Z</dcterms:modified>
</cp:coreProperties>
</file>